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5"/>
  </p:notesMasterIdLst>
  <p:sldIdLst>
    <p:sldId id="820" r:id="rId2"/>
    <p:sldId id="1079" r:id="rId3"/>
    <p:sldId id="1081" r:id="rId4"/>
    <p:sldId id="1082" r:id="rId5"/>
    <p:sldId id="1083" r:id="rId6"/>
    <p:sldId id="821" r:id="rId7"/>
    <p:sldId id="993" r:id="rId8"/>
    <p:sldId id="994" r:id="rId9"/>
    <p:sldId id="1091" r:id="rId10"/>
    <p:sldId id="1092" r:id="rId11"/>
    <p:sldId id="1093" r:id="rId12"/>
    <p:sldId id="1085" r:id="rId13"/>
    <p:sldId id="1094" r:id="rId14"/>
    <p:sldId id="1095" r:id="rId15"/>
    <p:sldId id="1096" r:id="rId16"/>
    <p:sldId id="1097" r:id="rId17"/>
    <p:sldId id="1087" r:id="rId18"/>
    <p:sldId id="1098" r:id="rId19"/>
    <p:sldId id="1099" r:id="rId20"/>
    <p:sldId id="1100" r:id="rId21"/>
    <p:sldId id="1101" r:id="rId22"/>
    <p:sldId id="1102" r:id="rId23"/>
    <p:sldId id="1103" r:id="rId24"/>
    <p:sldId id="1104" r:id="rId25"/>
    <p:sldId id="1105" r:id="rId26"/>
    <p:sldId id="1106" r:id="rId27"/>
    <p:sldId id="1107" r:id="rId28"/>
    <p:sldId id="1108" r:id="rId29"/>
    <p:sldId id="1109" r:id="rId30"/>
    <p:sldId id="1110" r:id="rId31"/>
    <p:sldId id="1111" r:id="rId32"/>
    <p:sldId id="1112" r:id="rId33"/>
    <p:sldId id="1047" r:id="rId34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bg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bg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bg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bg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B871FF"/>
    <a:srgbClr val="952BFF"/>
    <a:srgbClr val="B2B2B2"/>
    <a:srgbClr val="800080"/>
    <a:srgbClr val="FFCC00"/>
    <a:srgbClr val="99CC00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7378" autoAdjust="0"/>
  </p:normalViewPr>
  <p:slideViewPr>
    <p:cSldViewPr snapToGrid="0">
      <p:cViewPr varScale="1">
        <p:scale>
          <a:sx n="102" d="100"/>
          <a:sy n="102" d="100"/>
        </p:scale>
        <p:origin x="-750" y="-102"/>
      </p:cViewPr>
      <p:guideLst>
        <p:guide orient="horz" pos="575"/>
        <p:guide orient="horz" pos="1634"/>
        <p:guide orient="horz" pos="3620"/>
        <p:guide orient="horz" pos="668"/>
        <p:guide orient="horz" pos="699"/>
        <p:guide orient="horz" pos="2096"/>
        <p:guide orient="horz" pos="4166"/>
        <p:guide orient="horz" pos="3738"/>
        <p:guide pos="973"/>
        <p:guide pos="3629"/>
        <p:guide pos="5473"/>
        <p:guide pos="3138"/>
        <p:guide pos="796"/>
        <p:guide pos="249"/>
        <p:guide pos="26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.xml"/><Relationship Id="rId7" Type="http://schemas.openxmlformats.org/officeDocument/2006/relationships/slide" Target="slides/slide33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16.xml"/><Relationship Id="rId5" Type="http://schemas.openxmlformats.org/officeDocument/2006/relationships/slide" Target="slides/slide8.xml"/><Relationship Id="rId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C439F-B8F1-45B3-9488-BD4B6E4DA2FE}" type="datetimeFigureOut">
              <a:rPr lang="it-IT" smtClean="0"/>
              <a:t>09/12/2009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F4622-09A9-46F5-A2D3-A8C2DC32DAF6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F4622-09A9-46F5-A2D3-A8C2DC32DAF6}" type="slidenum">
              <a:rPr lang="it-IT" smtClean="0"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F4622-09A9-46F5-A2D3-A8C2DC32DAF6}" type="slidenum">
              <a:rPr lang="it-IT" smtClean="0"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F4622-09A9-46F5-A2D3-A8C2DC32DAF6}" type="slidenum">
              <a:rPr lang="it-IT" smtClean="0"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F4622-09A9-46F5-A2D3-A8C2DC32DAF6}" type="slidenum">
              <a:rPr lang="it-IT" smtClean="0"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F4622-09A9-46F5-A2D3-A8C2DC32DAF6}" type="slidenum">
              <a:rPr lang="it-IT" smtClean="0"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F4622-09A9-46F5-A2D3-A8C2DC32DAF6}" type="slidenum">
              <a:rPr lang="it-IT" smtClean="0"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F4622-09A9-46F5-A2D3-A8C2DC32DAF6}" type="slidenum">
              <a:rPr lang="it-IT" smtClean="0"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F4622-09A9-46F5-A2D3-A8C2DC32DAF6}" type="slidenum">
              <a:rPr lang="it-IT" smtClean="0"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F4622-09A9-46F5-A2D3-A8C2DC32DAF6}" type="slidenum">
              <a:rPr lang="it-IT" smtClean="0"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F4622-09A9-46F5-A2D3-A8C2DC32DAF6}" type="slidenum">
              <a:rPr lang="it-IT" smtClean="0"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F4622-09A9-46F5-A2D3-A8C2DC32DAF6}" type="slidenum">
              <a:rPr lang="it-IT" smtClean="0"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F4622-09A9-46F5-A2D3-A8C2DC32DAF6}" type="slidenum">
              <a:rPr lang="it-IT" smtClean="0"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F4622-09A9-46F5-A2D3-A8C2DC32DAF6}" type="slidenum">
              <a:rPr lang="it-IT" smtClean="0"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F4622-09A9-46F5-A2D3-A8C2DC32DAF6}" type="slidenum">
              <a:rPr lang="it-IT" smtClean="0"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F4622-09A9-46F5-A2D3-A8C2DC32DAF6}" type="slidenum">
              <a:rPr lang="it-IT" smtClean="0"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F4622-09A9-46F5-A2D3-A8C2DC32DAF6}" type="slidenum">
              <a:rPr lang="it-IT" smtClean="0"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F4622-09A9-46F5-A2D3-A8C2DC32DAF6}" type="slidenum">
              <a:rPr lang="it-IT" smtClean="0"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F4622-09A9-46F5-A2D3-A8C2DC32DAF6}" type="slidenum">
              <a:rPr lang="it-IT" smtClean="0"/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F4622-09A9-46F5-A2D3-A8C2DC32DAF6}" type="slidenum">
              <a:rPr lang="it-IT" smtClean="0"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F4622-09A9-46F5-A2D3-A8C2DC32DAF6}" type="slidenum">
              <a:rPr lang="it-IT" smtClean="0"/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F4622-09A9-46F5-A2D3-A8C2DC32DAF6}" type="slidenum">
              <a:rPr lang="it-IT" smtClean="0"/>
              <a:t>28</a:t>
            </a:fld>
            <a:endParaRPr 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F4622-09A9-46F5-A2D3-A8C2DC32DAF6}" type="slidenum">
              <a:rPr lang="it-IT" smtClean="0"/>
              <a:t>29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F4622-09A9-46F5-A2D3-A8C2DC32DAF6}" type="slidenum">
              <a:rPr lang="it-IT" smtClean="0"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F4622-09A9-46F5-A2D3-A8C2DC32DAF6}" type="slidenum">
              <a:rPr lang="it-IT" smtClean="0"/>
              <a:t>30</a:t>
            </a:fld>
            <a:endParaRPr 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F4622-09A9-46F5-A2D3-A8C2DC32DAF6}" type="slidenum">
              <a:rPr lang="it-IT" smtClean="0"/>
              <a:t>31</a:t>
            </a:fld>
            <a:endParaRPr lang="it-I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F4622-09A9-46F5-A2D3-A8C2DC32DAF6}" type="slidenum">
              <a:rPr lang="it-IT" smtClean="0"/>
              <a:t>32</a:t>
            </a:fld>
            <a:endParaRPr lang="it-I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F4622-09A9-46F5-A2D3-A8C2DC32DAF6}" type="slidenum">
              <a:rPr lang="it-IT" smtClean="0"/>
              <a:t>33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F4622-09A9-46F5-A2D3-A8C2DC32DAF6}" type="slidenum">
              <a:rPr lang="it-IT" smtClean="0"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F4622-09A9-46F5-A2D3-A8C2DC32DAF6}" type="slidenum">
              <a:rPr lang="it-IT" smtClean="0"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F4622-09A9-46F5-A2D3-A8C2DC32DAF6}" type="slidenum">
              <a:rPr lang="it-IT" smtClean="0"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F4622-09A9-46F5-A2D3-A8C2DC32DAF6}" type="slidenum">
              <a:rPr lang="it-IT" smtClean="0"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F4622-09A9-46F5-A2D3-A8C2DC32DAF6}" type="slidenum">
              <a:rPr lang="it-IT" smtClean="0"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F4622-09A9-46F5-A2D3-A8C2DC32DAF6}" type="slidenum">
              <a:rPr lang="it-IT" smtClean="0"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5" name="Picture 23" descr="schemaB copia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350" y="6350"/>
            <a:ext cx="9124950" cy="6838950"/>
          </a:xfrm>
          <a:prstGeom prst="rect">
            <a:avLst/>
          </a:prstGeom>
          <a:noFill/>
        </p:spPr>
      </p:pic>
      <p:sp>
        <p:nvSpPr>
          <p:cNvPr id="3096" name="Text Box 24"/>
          <p:cNvSpPr txBox="1">
            <a:spLocks noChangeArrowheads="1"/>
          </p:cNvSpPr>
          <p:nvPr userDrawn="1"/>
        </p:nvSpPr>
        <p:spPr bwMode="auto">
          <a:xfrm>
            <a:off x="673100" y="263525"/>
            <a:ext cx="3584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it-IT" altLang="it-IT" sz="2400">
                <a:solidFill>
                  <a:srgbClr val="000066"/>
                </a:solidFill>
                <a:latin typeface="Helvetica" pitchFamily="34" charset="0"/>
              </a:rPr>
              <a:t>Calcolatori Elettronici II</a:t>
            </a:r>
          </a:p>
        </p:txBody>
      </p:sp>
      <p:sp>
        <p:nvSpPr>
          <p:cNvPr id="3097" name="Text Box 25"/>
          <p:cNvSpPr txBox="1">
            <a:spLocks noChangeArrowheads="1"/>
          </p:cNvSpPr>
          <p:nvPr userDrawn="1"/>
        </p:nvSpPr>
        <p:spPr bwMode="auto">
          <a:xfrm>
            <a:off x="673100" y="579438"/>
            <a:ext cx="63357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it-IT" altLang="it-IT" sz="1900">
                <a:solidFill>
                  <a:srgbClr val="000098"/>
                </a:solidFill>
                <a:latin typeface="Helvetica" pitchFamily="34" charset="0"/>
              </a:rPr>
              <a:t>Lezione n. </a:t>
            </a:r>
            <a:r>
              <a:rPr lang="en-US" altLang="it-IT" sz="1900">
                <a:solidFill>
                  <a:srgbClr val="000098"/>
                </a:solidFill>
                <a:latin typeface="Helvetica" pitchFamily="34" charset="0"/>
              </a:rPr>
              <a:t>17</a:t>
            </a:r>
            <a:r>
              <a:rPr lang="it-IT" altLang="it-IT" sz="1900">
                <a:solidFill>
                  <a:srgbClr val="000098"/>
                </a:solidFill>
                <a:latin typeface="Helvetica" pitchFamily="34" charset="0"/>
              </a:rPr>
              <a:t> –</a:t>
            </a:r>
            <a:r>
              <a:rPr lang="en-US" altLang="it-IT" sz="1900">
                <a:solidFill>
                  <a:srgbClr val="000098"/>
                </a:solidFill>
                <a:latin typeface="Helvetica" pitchFamily="34" charset="0"/>
              </a:rPr>
              <a:t> Introduzione alle architetture parallele</a:t>
            </a:r>
            <a:endParaRPr lang="it-IT" altLang="it-IT" sz="1900">
              <a:solidFill>
                <a:srgbClr val="000098"/>
              </a:solidFill>
              <a:latin typeface="Helvetica" pitchFamily="34" charset="0"/>
            </a:endParaRPr>
          </a:p>
        </p:txBody>
      </p:sp>
      <p:sp>
        <p:nvSpPr>
          <p:cNvPr id="3098" name="Text Box 26"/>
          <p:cNvSpPr txBox="1">
            <a:spLocks noChangeArrowheads="1"/>
          </p:cNvSpPr>
          <p:nvPr userDrawn="1"/>
        </p:nvSpPr>
        <p:spPr bwMode="auto">
          <a:xfrm>
            <a:off x="673100" y="5870575"/>
            <a:ext cx="252888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it-IT" altLang="it-IT" sz="2100">
                <a:solidFill>
                  <a:srgbClr val="000066"/>
                </a:solidFill>
                <a:latin typeface="Helvetica" pitchFamily="34" charset="0"/>
              </a:rPr>
              <a:t>Prof. Gianni Conte</a:t>
            </a:r>
          </a:p>
        </p:txBody>
      </p:sp>
      <p:sp>
        <p:nvSpPr>
          <p:cNvPr id="3099" name="Text Box 27"/>
          <p:cNvSpPr txBox="1">
            <a:spLocks noChangeArrowheads="1"/>
          </p:cNvSpPr>
          <p:nvPr userDrawn="1"/>
        </p:nvSpPr>
        <p:spPr bwMode="auto">
          <a:xfrm>
            <a:off x="676275" y="6159500"/>
            <a:ext cx="24399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it-IT" altLang="it-IT" sz="1900">
                <a:solidFill>
                  <a:srgbClr val="000098"/>
                </a:solidFill>
                <a:latin typeface="Helvetica" pitchFamily="34" charset="0"/>
              </a:rPr>
              <a:t>Università di Parma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Font typeface="Wingdings" pitchFamily="2" charset="2"/>
        <a:buChar char="è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Font typeface="Wingdings" pitchFamily="2" charset="2"/>
        <a:buChar char="à"/>
        <a:defRPr sz="3000" b="1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Font typeface="Wingdings" pitchFamily="2" charset="2"/>
        <a:buChar char="Ø"/>
        <a:defRPr sz="2800" b="1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pitchFamily="18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808" name="Picture 8" descr="C:\Documents and Settings\CavaliereM\Desktop\Lez01slide\hardware_sli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0475" y="912813"/>
            <a:ext cx="7426325" cy="5030787"/>
          </a:xfrm>
          <a:prstGeom prst="rect">
            <a:avLst/>
          </a:prstGeom>
          <a:noFill/>
        </p:spPr>
      </p:pic>
      <p:sp>
        <p:nvSpPr>
          <p:cNvPr id="588805" name="AutoShape 5"/>
          <p:cNvSpPr>
            <a:spLocks noChangeArrowheads="1"/>
          </p:cNvSpPr>
          <p:nvPr/>
        </p:nvSpPr>
        <p:spPr bwMode="auto">
          <a:xfrm>
            <a:off x="1804988" y="2509838"/>
            <a:ext cx="6337300" cy="1843087"/>
          </a:xfrm>
          <a:prstGeom prst="roundRect">
            <a:avLst>
              <a:gd name="adj" fmla="val 16667"/>
            </a:avLst>
          </a:prstGeom>
          <a:solidFill>
            <a:srgbClr val="000066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588806" name="Text Box 6"/>
          <p:cNvSpPr txBox="1">
            <a:spLocks noChangeArrowheads="1"/>
          </p:cNvSpPr>
          <p:nvPr/>
        </p:nvSpPr>
        <p:spPr bwMode="auto">
          <a:xfrm>
            <a:off x="1968500" y="2730500"/>
            <a:ext cx="60198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84399" tIns="42200" rIns="84399" bIns="42200">
            <a:spAutoFit/>
          </a:bodyPr>
          <a:lstStyle/>
          <a:p>
            <a:pPr algn="ctr" defTabSz="844550">
              <a:lnSpc>
                <a:spcPct val="90000"/>
              </a:lnSpc>
            </a:pPr>
            <a:r>
              <a:rPr lang="it-IT" sz="4800">
                <a:solidFill>
                  <a:srgbClr val="FFCC00"/>
                </a:solidFill>
              </a:rPr>
              <a:t>CALCOLATORI</a:t>
            </a:r>
          </a:p>
          <a:p>
            <a:pPr algn="ctr" defTabSz="844550">
              <a:lnSpc>
                <a:spcPct val="90000"/>
              </a:lnSpc>
            </a:pPr>
            <a:r>
              <a:rPr lang="it-IT" altLang="it-IT" sz="4800">
                <a:solidFill>
                  <a:srgbClr val="FFCC00"/>
                </a:solidFill>
              </a:rPr>
              <a:t>ELETTRONICI II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88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88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05" grpId="0" animBg="1"/>
      <p:bldP spid="58880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2707" name="Picture 1043" descr="C:\Documents and Settings\CavaliereM\Desktop\Lez01slide\progetto_cad_sli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3650" y="912813"/>
            <a:ext cx="7424738" cy="5021262"/>
          </a:xfrm>
          <a:prstGeom prst="rect">
            <a:avLst/>
          </a:prstGeom>
          <a:noFill/>
        </p:spPr>
      </p:pic>
      <p:sp>
        <p:nvSpPr>
          <p:cNvPr id="882690" name="AutoShape 1026"/>
          <p:cNvSpPr>
            <a:spLocks noChangeArrowheads="1"/>
          </p:cNvSpPr>
          <p:nvPr/>
        </p:nvSpPr>
        <p:spPr bwMode="auto">
          <a:xfrm>
            <a:off x="2233613" y="2546350"/>
            <a:ext cx="5481637" cy="669925"/>
          </a:xfrm>
          <a:prstGeom prst="roundRect">
            <a:avLst>
              <a:gd name="adj" fmla="val 9583"/>
            </a:avLst>
          </a:prstGeom>
          <a:solidFill>
            <a:srgbClr val="003399">
              <a:alpha val="50000"/>
            </a:srgbClr>
          </a:solidFill>
          <a:ln w="38100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82691" name="Rectangle 1027"/>
          <p:cNvSpPr>
            <a:spLocks noChangeArrowheads="1"/>
          </p:cNvSpPr>
          <p:nvPr/>
        </p:nvSpPr>
        <p:spPr bwMode="auto">
          <a:xfrm>
            <a:off x="2403475" y="2582863"/>
            <a:ext cx="51435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buClr>
                <a:srgbClr val="33CCFF"/>
              </a:buClr>
              <a:buFont typeface="Wingdings" pitchFamily="2" charset="2"/>
              <a:buNone/>
            </a:pPr>
            <a:r>
              <a:rPr lang="it-IT" sz="3000">
                <a:solidFill>
                  <a:srgbClr val="99CC00"/>
                </a:solidFill>
                <a:cs typeface="Arial" charset="0"/>
              </a:rPr>
              <a:t>Applicazioni complesse</a:t>
            </a:r>
          </a:p>
        </p:txBody>
      </p:sp>
      <p:sp>
        <p:nvSpPr>
          <p:cNvPr id="882692" name="AutoShape 1028"/>
          <p:cNvSpPr>
            <a:spLocks noChangeArrowheads="1"/>
          </p:cNvSpPr>
          <p:nvPr/>
        </p:nvSpPr>
        <p:spPr bwMode="auto">
          <a:xfrm>
            <a:off x="1874838" y="1057275"/>
            <a:ext cx="6197600" cy="792163"/>
          </a:xfrm>
          <a:prstGeom prst="roundRect">
            <a:avLst>
              <a:gd name="adj" fmla="val 16667"/>
            </a:avLst>
          </a:prstGeom>
          <a:solidFill>
            <a:srgbClr val="000066">
              <a:alpha val="50000"/>
            </a:srgb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000066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82693" name="Text Box 1029"/>
          <p:cNvSpPr txBox="1">
            <a:spLocks noChangeArrowheads="1"/>
          </p:cNvSpPr>
          <p:nvPr/>
        </p:nvSpPr>
        <p:spPr bwMode="auto">
          <a:xfrm>
            <a:off x="1252538" y="1154113"/>
            <a:ext cx="7442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3600">
                <a:solidFill>
                  <a:srgbClr val="FFCC00"/>
                </a:solidFill>
                <a:cs typeface="Arial" charset="0"/>
              </a:rPr>
              <a:t>Architetture parallele</a:t>
            </a:r>
          </a:p>
        </p:txBody>
      </p:sp>
      <p:sp>
        <p:nvSpPr>
          <p:cNvPr id="882694" name="AutoShape 1030"/>
          <p:cNvSpPr>
            <a:spLocks noChangeArrowheads="1"/>
          </p:cNvSpPr>
          <p:nvPr/>
        </p:nvSpPr>
        <p:spPr bwMode="auto">
          <a:xfrm>
            <a:off x="1830388" y="3475038"/>
            <a:ext cx="6296025" cy="530225"/>
          </a:xfrm>
          <a:prstGeom prst="roundRect">
            <a:avLst>
              <a:gd name="adj" fmla="val 9583"/>
            </a:avLst>
          </a:prstGeom>
          <a:solidFill>
            <a:srgbClr val="3366CC">
              <a:alpha val="50000"/>
            </a:srgbClr>
          </a:solidFill>
          <a:ln w="38100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82695" name="Rectangle 1031"/>
          <p:cNvSpPr>
            <a:spLocks noChangeArrowheads="1"/>
          </p:cNvSpPr>
          <p:nvPr/>
        </p:nvSpPr>
        <p:spPr bwMode="auto">
          <a:xfrm>
            <a:off x="1985963" y="3455988"/>
            <a:ext cx="59817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marL="476250" indent="-476250" algn="ctr">
              <a:buClr>
                <a:srgbClr val="99CC00"/>
              </a:buClr>
              <a:buFont typeface="Wingdings" pitchFamily="2" charset="2"/>
              <a:buNone/>
            </a:pPr>
            <a:r>
              <a:rPr lang="it-IT" sz="2600">
                <a:cs typeface="Arial" charset="0"/>
              </a:rPr>
              <a:t>Modelli predittivi e simulazione</a:t>
            </a:r>
          </a:p>
        </p:txBody>
      </p:sp>
      <p:sp>
        <p:nvSpPr>
          <p:cNvPr id="882698" name="AutoShape 1034"/>
          <p:cNvSpPr>
            <a:spLocks noChangeArrowheads="1"/>
          </p:cNvSpPr>
          <p:nvPr/>
        </p:nvSpPr>
        <p:spPr bwMode="auto">
          <a:xfrm>
            <a:off x="2881313" y="4141788"/>
            <a:ext cx="4191000" cy="530225"/>
          </a:xfrm>
          <a:prstGeom prst="roundRect">
            <a:avLst>
              <a:gd name="adj" fmla="val 9583"/>
            </a:avLst>
          </a:prstGeom>
          <a:solidFill>
            <a:srgbClr val="3366CC">
              <a:alpha val="50000"/>
            </a:srgbClr>
          </a:solidFill>
          <a:ln w="38100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82699" name="Rectangle 1035"/>
          <p:cNvSpPr>
            <a:spLocks noChangeArrowheads="1"/>
          </p:cNvSpPr>
          <p:nvPr/>
        </p:nvSpPr>
        <p:spPr bwMode="auto">
          <a:xfrm>
            <a:off x="3063875" y="4122738"/>
            <a:ext cx="38274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marL="476250" indent="-476250" algn="ctr">
              <a:buClr>
                <a:srgbClr val="99CC00"/>
              </a:buClr>
              <a:buFont typeface="Wingdings" pitchFamily="2" charset="2"/>
              <a:buNone/>
            </a:pPr>
            <a:r>
              <a:rPr lang="it-IT" sz="2600">
                <a:cs typeface="Arial" charset="0"/>
              </a:rPr>
              <a:t>Automazione e CAD</a:t>
            </a:r>
          </a:p>
        </p:txBody>
      </p:sp>
      <p:sp>
        <p:nvSpPr>
          <p:cNvPr id="882700" name="AutoShape 1036"/>
          <p:cNvSpPr>
            <a:spLocks noChangeArrowheads="1"/>
          </p:cNvSpPr>
          <p:nvPr/>
        </p:nvSpPr>
        <p:spPr bwMode="auto">
          <a:xfrm>
            <a:off x="2881313" y="4810125"/>
            <a:ext cx="4191000" cy="530225"/>
          </a:xfrm>
          <a:prstGeom prst="roundRect">
            <a:avLst>
              <a:gd name="adj" fmla="val 9583"/>
            </a:avLst>
          </a:prstGeom>
          <a:solidFill>
            <a:srgbClr val="3366CC">
              <a:alpha val="50000"/>
            </a:srgbClr>
          </a:solidFill>
          <a:ln w="38100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82701" name="Rectangle 1037"/>
          <p:cNvSpPr>
            <a:spLocks noChangeArrowheads="1"/>
          </p:cNvSpPr>
          <p:nvPr/>
        </p:nvSpPr>
        <p:spPr bwMode="auto">
          <a:xfrm>
            <a:off x="3052763" y="4791075"/>
            <a:ext cx="38496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marL="476250" indent="-476250" algn="ctr">
              <a:buClr>
                <a:srgbClr val="99CC00"/>
              </a:buClr>
              <a:buFont typeface="Wingdings" pitchFamily="2" charset="2"/>
              <a:buNone/>
            </a:pPr>
            <a:r>
              <a:rPr lang="it-IT" sz="2600">
                <a:cs typeface="Arial" charset="0"/>
              </a:rPr>
              <a:t>Ricerche petrolifere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8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8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88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8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882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8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88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82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690" grpId="0" animBg="1"/>
      <p:bldP spid="882691" grpId="0" autoUpdateAnimBg="0"/>
      <p:bldP spid="882694" grpId="0" animBg="1"/>
      <p:bldP spid="882695" grpId="0" autoUpdateAnimBg="0"/>
      <p:bldP spid="882698" grpId="0" animBg="1"/>
      <p:bldP spid="882699" grpId="0" autoUpdateAnimBg="0"/>
      <p:bldP spid="882700" grpId="0" animBg="1"/>
      <p:bldP spid="88270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3733" name="Picture 21" descr="C:\Documents and Settings\CavaliereM\Desktop\Lez01slide\microscopio_sli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3650" y="912813"/>
            <a:ext cx="7424738" cy="5021262"/>
          </a:xfrm>
          <a:prstGeom prst="rect">
            <a:avLst/>
          </a:prstGeom>
          <a:noFill/>
        </p:spPr>
      </p:pic>
      <p:sp>
        <p:nvSpPr>
          <p:cNvPr id="883716" name="AutoShape 4"/>
          <p:cNvSpPr>
            <a:spLocks noChangeArrowheads="1"/>
          </p:cNvSpPr>
          <p:nvPr/>
        </p:nvSpPr>
        <p:spPr bwMode="auto">
          <a:xfrm>
            <a:off x="1874838" y="1057275"/>
            <a:ext cx="6197600" cy="792163"/>
          </a:xfrm>
          <a:prstGeom prst="roundRect">
            <a:avLst>
              <a:gd name="adj" fmla="val 16667"/>
            </a:avLst>
          </a:prstGeom>
          <a:solidFill>
            <a:srgbClr val="000066">
              <a:alpha val="50000"/>
            </a:srgb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000066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83717" name="Text Box 5"/>
          <p:cNvSpPr txBox="1">
            <a:spLocks noChangeArrowheads="1"/>
          </p:cNvSpPr>
          <p:nvPr/>
        </p:nvSpPr>
        <p:spPr bwMode="auto">
          <a:xfrm>
            <a:off x="1252538" y="1154113"/>
            <a:ext cx="7442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3600">
                <a:solidFill>
                  <a:srgbClr val="FFCC00"/>
                </a:solidFill>
                <a:cs typeface="Arial" charset="0"/>
              </a:rPr>
              <a:t>Architetture parallele</a:t>
            </a:r>
          </a:p>
        </p:txBody>
      </p:sp>
      <p:sp>
        <p:nvSpPr>
          <p:cNvPr id="883718" name="AutoShape 6"/>
          <p:cNvSpPr>
            <a:spLocks noChangeArrowheads="1"/>
          </p:cNvSpPr>
          <p:nvPr/>
        </p:nvSpPr>
        <p:spPr bwMode="auto">
          <a:xfrm>
            <a:off x="3001963" y="3475038"/>
            <a:ext cx="3949700" cy="530225"/>
          </a:xfrm>
          <a:prstGeom prst="roundRect">
            <a:avLst>
              <a:gd name="adj" fmla="val 9583"/>
            </a:avLst>
          </a:prstGeom>
          <a:solidFill>
            <a:srgbClr val="3366CC">
              <a:alpha val="50000"/>
            </a:srgbClr>
          </a:solidFill>
          <a:ln w="38100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83719" name="Rectangle 7"/>
          <p:cNvSpPr>
            <a:spLocks noChangeArrowheads="1"/>
          </p:cNvSpPr>
          <p:nvPr/>
        </p:nvSpPr>
        <p:spPr bwMode="auto">
          <a:xfrm>
            <a:off x="3106738" y="3463925"/>
            <a:ext cx="37385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marL="476250" indent="-476250" algn="ctr">
              <a:buClr>
                <a:srgbClr val="99CC00"/>
              </a:buClr>
              <a:buFont typeface="Wingdings" pitchFamily="2" charset="2"/>
              <a:buNone/>
            </a:pPr>
            <a:r>
              <a:rPr lang="it-IT" sz="2600">
                <a:cs typeface="Arial" charset="0"/>
              </a:rPr>
              <a:t>Medicina e biologia</a:t>
            </a:r>
          </a:p>
        </p:txBody>
      </p:sp>
      <p:sp>
        <p:nvSpPr>
          <p:cNvPr id="883720" name="AutoShape 8"/>
          <p:cNvSpPr>
            <a:spLocks noChangeArrowheads="1"/>
          </p:cNvSpPr>
          <p:nvPr/>
        </p:nvSpPr>
        <p:spPr bwMode="auto">
          <a:xfrm>
            <a:off x="2881313" y="4141788"/>
            <a:ext cx="4191000" cy="530225"/>
          </a:xfrm>
          <a:prstGeom prst="roundRect">
            <a:avLst>
              <a:gd name="adj" fmla="val 9583"/>
            </a:avLst>
          </a:prstGeom>
          <a:solidFill>
            <a:srgbClr val="3366CC">
              <a:alpha val="50000"/>
            </a:srgbClr>
          </a:solidFill>
          <a:ln w="38100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83721" name="Rectangle 9"/>
          <p:cNvSpPr>
            <a:spLocks noChangeArrowheads="1"/>
          </p:cNvSpPr>
          <p:nvPr/>
        </p:nvSpPr>
        <p:spPr bwMode="auto">
          <a:xfrm>
            <a:off x="3040063" y="4130675"/>
            <a:ext cx="38719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marL="476250" indent="-476250" algn="ctr">
              <a:buClr>
                <a:srgbClr val="99CC00"/>
              </a:buClr>
              <a:buFont typeface="Wingdings" pitchFamily="2" charset="2"/>
              <a:buNone/>
            </a:pPr>
            <a:r>
              <a:rPr lang="it-IT" sz="2600">
                <a:cs typeface="Arial" charset="0"/>
              </a:rPr>
              <a:t>Applicazioni militari</a:t>
            </a:r>
          </a:p>
        </p:txBody>
      </p:sp>
      <p:sp>
        <p:nvSpPr>
          <p:cNvPr id="883722" name="AutoShape 10"/>
          <p:cNvSpPr>
            <a:spLocks noChangeArrowheads="1"/>
          </p:cNvSpPr>
          <p:nvPr/>
        </p:nvSpPr>
        <p:spPr bwMode="auto">
          <a:xfrm>
            <a:off x="1655763" y="4810125"/>
            <a:ext cx="6640512" cy="530225"/>
          </a:xfrm>
          <a:prstGeom prst="roundRect">
            <a:avLst>
              <a:gd name="adj" fmla="val 9583"/>
            </a:avLst>
          </a:prstGeom>
          <a:solidFill>
            <a:srgbClr val="3366CC">
              <a:alpha val="50000"/>
            </a:srgbClr>
          </a:solidFill>
          <a:ln w="38100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83723" name="Rectangle 11"/>
          <p:cNvSpPr>
            <a:spLocks noChangeArrowheads="1"/>
          </p:cNvSpPr>
          <p:nvPr/>
        </p:nvSpPr>
        <p:spPr bwMode="auto">
          <a:xfrm>
            <a:off x="1752600" y="4799013"/>
            <a:ext cx="64484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marL="476250" indent="-476250" algn="ctr">
              <a:buClr>
                <a:srgbClr val="99CC00"/>
              </a:buClr>
              <a:buFont typeface="Wingdings" pitchFamily="2" charset="2"/>
              <a:buNone/>
            </a:pPr>
            <a:r>
              <a:rPr lang="it-IT" sz="2600">
                <a:cs typeface="Arial" charset="0"/>
              </a:rPr>
              <a:t>Multimedialità e applicazioni WEB</a:t>
            </a:r>
          </a:p>
        </p:txBody>
      </p:sp>
      <p:grpSp>
        <p:nvGrpSpPr>
          <p:cNvPr id="883731" name="Group 19"/>
          <p:cNvGrpSpPr>
            <a:grpSpLocks/>
          </p:cNvGrpSpPr>
          <p:nvPr/>
        </p:nvGrpSpPr>
        <p:grpSpPr bwMode="auto">
          <a:xfrm>
            <a:off x="2233613" y="2546350"/>
            <a:ext cx="5481637" cy="669925"/>
            <a:chOff x="1407" y="1604"/>
            <a:chExt cx="3453" cy="422"/>
          </a:xfrm>
        </p:grpSpPr>
        <p:sp>
          <p:nvSpPr>
            <p:cNvPr id="883729" name="AutoShape 17"/>
            <p:cNvSpPr>
              <a:spLocks noChangeArrowheads="1"/>
            </p:cNvSpPr>
            <p:nvPr/>
          </p:nvSpPr>
          <p:spPr bwMode="auto">
            <a:xfrm>
              <a:off x="1407" y="1604"/>
              <a:ext cx="3453" cy="422"/>
            </a:xfrm>
            <a:prstGeom prst="roundRect">
              <a:avLst>
                <a:gd name="adj" fmla="val 9583"/>
              </a:avLst>
            </a:prstGeom>
            <a:solidFill>
              <a:srgbClr val="003399">
                <a:alpha val="50000"/>
              </a:srgbClr>
            </a:solidFill>
            <a:ln w="38100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883730" name="Rectangle 18"/>
            <p:cNvSpPr>
              <a:spLocks noChangeArrowheads="1"/>
            </p:cNvSpPr>
            <p:nvPr/>
          </p:nvSpPr>
          <p:spPr bwMode="auto">
            <a:xfrm>
              <a:off x="1514" y="1627"/>
              <a:ext cx="324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>
                <a:buClr>
                  <a:srgbClr val="33CCFF"/>
                </a:buClr>
                <a:buFont typeface="Wingdings" pitchFamily="2" charset="2"/>
                <a:buNone/>
              </a:pPr>
              <a:r>
                <a:rPr lang="it-IT" sz="3000">
                  <a:solidFill>
                    <a:srgbClr val="99CC00"/>
                  </a:solidFill>
                  <a:cs typeface="Arial" charset="0"/>
                </a:rPr>
                <a:t>Applicazioni complesse</a:t>
              </a: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83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83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883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83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883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83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8" grpId="0" animBg="1"/>
      <p:bldP spid="883719" grpId="0" autoUpdateAnimBg="0"/>
      <p:bldP spid="883720" grpId="0" animBg="1"/>
      <p:bldP spid="883721" grpId="0" autoUpdateAnimBg="0"/>
      <p:bldP spid="883722" grpId="0" animBg="1"/>
      <p:bldP spid="88372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AutoShape 2"/>
          <p:cNvSpPr>
            <a:spLocks noChangeArrowheads="1"/>
          </p:cNvSpPr>
          <p:nvPr/>
        </p:nvSpPr>
        <p:spPr bwMode="auto">
          <a:xfrm>
            <a:off x="1366838" y="4081463"/>
            <a:ext cx="7219950" cy="1339850"/>
          </a:xfrm>
          <a:prstGeom prst="roundRect">
            <a:avLst>
              <a:gd name="adj" fmla="val 9583"/>
            </a:avLst>
          </a:prstGeom>
          <a:solidFill>
            <a:srgbClr val="3366CC">
              <a:alpha val="50000"/>
            </a:srgbClr>
          </a:solidFill>
          <a:ln w="38100">
            <a:solidFill>
              <a:srgbClr val="003399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75523" name="Rectangle 3"/>
          <p:cNvSpPr>
            <a:spLocks noChangeArrowheads="1"/>
          </p:cNvSpPr>
          <p:nvPr/>
        </p:nvSpPr>
        <p:spPr bwMode="auto">
          <a:xfrm>
            <a:off x="1428750" y="4141788"/>
            <a:ext cx="7105650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marL="484188" indent="-484188" algn="ctr">
              <a:lnSpc>
                <a:spcPct val="90000"/>
              </a:lnSpc>
              <a:buClr>
                <a:srgbClr val="99CC00"/>
              </a:buClr>
              <a:buFont typeface="Wingdings" pitchFamily="2" charset="2"/>
              <a:buNone/>
            </a:pPr>
            <a:r>
              <a:rPr lang="fr-FR" sz="2600">
                <a:cs typeface="Arial" charset="0"/>
              </a:rPr>
              <a:t>È</a:t>
            </a:r>
            <a:r>
              <a:rPr lang="it-IT" sz="2600">
                <a:cs typeface="Arial" charset="0"/>
              </a:rPr>
              <a:t> necessaria </a:t>
            </a:r>
            <a:r>
              <a:rPr lang="it-IT" sz="2600">
                <a:solidFill>
                  <a:srgbClr val="99CC00"/>
                </a:solidFill>
                <a:cs typeface="Arial" charset="0"/>
              </a:rPr>
              <a:t>capacità di elaborazione</a:t>
            </a:r>
          </a:p>
          <a:p>
            <a:pPr marL="484188" indent="-484188" algn="ctr">
              <a:lnSpc>
                <a:spcPct val="90000"/>
              </a:lnSpc>
              <a:buClr>
                <a:srgbClr val="99CC00"/>
              </a:buClr>
              <a:buFont typeface="Wingdings" pitchFamily="2" charset="2"/>
              <a:buNone/>
            </a:pPr>
            <a:r>
              <a:rPr lang="it-IT" sz="2600">
                <a:cs typeface="Arial" charset="0"/>
              </a:rPr>
              <a:t>perché le operazioni da svolgere</a:t>
            </a:r>
          </a:p>
          <a:p>
            <a:pPr marL="484188" indent="-484188" algn="ctr">
              <a:lnSpc>
                <a:spcPct val="90000"/>
              </a:lnSpc>
              <a:buClr>
                <a:srgbClr val="99CC00"/>
              </a:buClr>
              <a:buFont typeface="Wingdings" pitchFamily="2" charset="2"/>
              <a:buNone/>
            </a:pPr>
            <a:r>
              <a:rPr lang="it-IT" sz="2600">
                <a:cs typeface="Arial" charset="0"/>
              </a:rPr>
              <a:t>in breve tempo sono molte </a:t>
            </a:r>
          </a:p>
        </p:txBody>
      </p:sp>
      <p:sp>
        <p:nvSpPr>
          <p:cNvPr id="875526" name="AutoShape 6"/>
          <p:cNvSpPr>
            <a:spLocks noChangeArrowheads="1"/>
          </p:cNvSpPr>
          <p:nvPr/>
        </p:nvSpPr>
        <p:spPr bwMode="auto">
          <a:xfrm>
            <a:off x="1874838" y="1057275"/>
            <a:ext cx="6197600" cy="792163"/>
          </a:xfrm>
          <a:prstGeom prst="roundRect">
            <a:avLst>
              <a:gd name="adj" fmla="val 16667"/>
            </a:avLst>
          </a:prstGeom>
          <a:solidFill>
            <a:srgbClr val="000066">
              <a:alpha val="50000"/>
            </a:srgb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000066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75527" name="Text Box 7"/>
          <p:cNvSpPr txBox="1">
            <a:spLocks noChangeArrowheads="1"/>
          </p:cNvSpPr>
          <p:nvPr/>
        </p:nvSpPr>
        <p:spPr bwMode="auto">
          <a:xfrm>
            <a:off x="1252538" y="1154113"/>
            <a:ext cx="7442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3600">
                <a:solidFill>
                  <a:srgbClr val="FFCC00"/>
                </a:solidFill>
                <a:cs typeface="Arial" charset="0"/>
              </a:rPr>
              <a:t>Architetture parallele</a:t>
            </a:r>
          </a:p>
        </p:txBody>
      </p:sp>
      <p:sp>
        <p:nvSpPr>
          <p:cNvPr id="875528" name="AutoShape 8"/>
          <p:cNvSpPr>
            <a:spLocks noChangeArrowheads="1"/>
          </p:cNvSpPr>
          <p:nvPr/>
        </p:nvSpPr>
        <p:spPr bwMode="auto">
          <a:xfrm>
            <a:off x="1506538" y="2262188"/>
            <a:ext cx="6940550" cy="1377950"/>
          </a:xfrm>
          <a:prstGeom prst="roundRect">
            <a:avLst>
              <a:gd name="adj" fmla="val 9583"/>
            </a:avLst>
          </a:prstGeom>
          <a:solidFill>
            <a:srgbClr val="3366CC">
              <a:alpha val="50000"/>
            </a:srgbClr>
          </a:solidFill>
          <a:ln w="38100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75529" name="Rectangle 9"/>
          <p:cNvSpPr>
            <a:spLocks noChangeArrowheads="1"/>
          </p:cNvSpPr>
          <p:nvPr/>
        </p:nvSpPr>
        <p:spPr bwMode="auto">
          <a:xfrm>
            <a:off x="1290638" y="2305050"/>
            <a:ext cx="737235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Clr>
                <a:srgbClr val="33CCFF"/>
              </a:buClr>
              <a:buFont typeface="Wingdings" pitchFamily="2" charset="2"/>
              <a:buNone/>
            </a:pPr>
            <a:r>
              <a:rPr lang="it-IT">
                <a:cs typeface="Arial" charset="0"/>
              </a:rPr>
              <a:t>Ragioni che richiedono</a:t>
            </a:r>
          </a:p>
          <a:p>
            <a:pPr algn="ctr">
              <a:lnSpc>
                <a:spcPct val="90000"/>
              </a:lnSpc>
              <a:buClr>
                <a:srgbClr val="33CCFF"/>
              </a:buClr>
              <a:buFont typeface="Wingdings" pitchFamily="2" charset="2"/>
              <a:buNone/>
            </a:pPr>
            <a:r>
              <a:rPr lang="it-IT">
                <a:cs typeface="Arial" charset="0"/>
              </a:rPr>
              <a:t>sistemi paralleli</a:t>
            </a:r>
          </a:p>
          <a:p>
            <a:pPr algn="ctr">
              <a:lnSpc>
                <a:spcPct val="90000"/>
              </a:lnSpc>
              <a:buClr>
                <a:srgbClr val="33CCFF"/>
              </a:buClr>
              <a:buFont typeface="Wingdings" pitchFamily="2" charset="2"/>
              <a:buNone/>
            </a:pPr>
            <a:r>
              <a:rPr lang="it-IT">
                <a:cs typeface="Arial" charset="0"/>
              </a:rPr>
              <a:t>per risolvere problemi complessi</a:t>
            </a:r>
          </a:p>
        </p:txBody>
      </p:sp>
      <p:sp>
        <p:nvSpPr>
          <p:cNvPr id="875535" name="AutoShape 15"/>
          <p:cNvSpPr>
            <a:spLocks noChangeArrowheads="1"/>
          </p:cNvSpPr>
          <p:nvPr/>
        </p:nvSpPr>
        <p:spPr bwMode="auto">
          <a:xfrm flipV="1">
            <a:off x="4411663" y="3638550"/>
            <a:ext cx="1133475" cy="2159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CC00"/>
              </a:gs>
              <a:gs pos="100000">
                <a:srgbClr val="FF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75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75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875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87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75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522" grpId="0" animBg="1"/>
      <p:bldP spid="875523" grpId="0" autoUpdateAnimBg="0"/>
      <p:bldP spid="875528" grpId="0" animBg="1"/>
      <p:bldP spid="875529" grpId="0" autoUpdateAnimBg="0"/>
      <p:bldP spid="8755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AutoShape 2"/>
          <p:cNvSpPr>
            <a:spLocks noChangeArrowheads="1"/>
          </p:cNvSpPr>
          <p:nvPr/>
        </p:nvSpPr>
        <p:spPr bwMode="auto">
          <a:xfrm>
            <a:off x="1719263" y="4081463"/>
            <a:ext cx="6521450" cy="966787"/>
          </a:xfrm>
          <a:prstGeom prst="roundRect">
            <a:avLst>
              <a:gd name="adj" fmla="val 9583"/>
            </a:avLst>
          </a:prstGeom>
          <a:solidFill>
            <a:srgbClr val="3366CC">
              <a:alpha val="50000"/>
            </a:srgbClr>
          </a:solidFill>
          <a:ln w="38100">
            <a:solidFill>
              <a:srgbClr val="003399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84739" name="Rectangle 3"/>
          <p:cNvSpPr>
            <a:spLocks noChangeArrowheads="1"/>
          </p:cNvSpPr>
          <p:nvPr/>
        </p:nvSpPr>
        <p:spPr bwMode="auto">
          <a:xfrm>
            <a:off x="1827213" y="4141788"/>
            <a:ext cx="6310312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marL="484188" indent="-484188" algn="ctr">
              <a:lnSpc>
                <a:spcPct val="90000"/>
              </a:lnSpc>
              <a:buClr>
                <a:srgbClr val="99CC00"/>
              </a:buClr>
              <a:buFont typeface="Wingdings" pitchFamily="2" charset="2"/>
              <a:buNone/>
            </a:pPr>
            <a:r>
              <a:rPr lang="fr-FR" sz="2600">
                <a:cs typeface="Arial" charset="0"/>
              </a:rPr>
              <a:t>È</a:t>
            </a:r>
            <a:r>
              <a:rPr lang="it-IT" sz="2600">
                <a:cs typeface="Arial" charset="0"/>
              </a:rPr>
              <a:t> indispensabile disporre in linea</a:t>
            </a:r>
          </a:p>
          <a:p>
            <a:pPr marL="484188" indent="-484188" algn="ctr">
              <a:lnSpc>
                <a:spcPct val="90000"/>
              </a:lnSpc>
              <a:buClr>
                <a:srgbClr val="99CC00"/>
              </a:buClr>
              <a:buFont typeface="Wingdings" pitchFamily="2" charset="2"/>
              <a:buNone/>
            </a:pPr>
            <a:r>
              <a:rPr lang="it-IT" sz="2600">
                <a:cs typeface="Arial" charset="0"/>
              </a:rPr>
              <a:t>di </a:t>
            </a:r>
            <a:r>
              <a:rPr lang="it-IT" sz="2600">
                <a:solidFill>
                  <a:srgbClr val="99CC00"/>
                </a:solidFill>
                <a:cs typeface="Arial" charset="0"/>
              </a:rPr>
              <a:t>memorie</a:t>
            </a:r>
            <a:r>
              <a:rPr lang="it-IT" sz="2600">
                <a:cs typeface="Arial" charset="0"/>
              </a:rPr>
              <a:t> di grandi dimensioni</a:t>
            </a:r>
          </a:p>
        </p:txBody>
      </p:sp>
      <p:sp>
        <p:nvSpPr>
          <p:cNvPr id="884740" name="AutoShape 4"/>
          <p:cNvSpPr>
            <a:spLocks noChangeArrowheads="1"/>
          </p:cNvSpPr>
          <p:nvPr/>
        </p:nvSpPr>
        <p:spPr bwMode="auto">
          <a:xfrm>
            <a:off x="1874838" y="1057275"/>
            <a:ext cx="6197600" cy="792163"/>
          </a:xfrm>
          <a:prstGeom prst="roundRect">
            <a:avLst>
              <a:gd name="adj" fmla="val 16667"/>
            </a:avLst>
          </a:prstGeom>
          <a:solidFill>
            <a:srgbClr val="000066">
              <a:alpha val="50000"/>
            </a:srgb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000066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84741" name="Text Box 5"/>
          <p:cNvSpPr txBox="1">
            <a:spLocks noChangeArrowheads="1"/>
          </p:cNvSpPr>
          <p:nvPr/>
        </p:nvSpPr>
        <p:spPr bwMode="auto">
          <a:xfrm>
            <a:off x="1252538" y="1154113"/>
            <a:ext cx="7442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3600">
                <a:solidFill>
                  <a:srgbClr val="FFCC00"/>
                </a:solidFill>
                <a:cs typeface="Arial" charset="0"/>
              </a:rPr>
              <a:t>Architetture parallele</a:t>
            </a:r>
          </a:p>
        </p:txBody>
      </p:sp>
      <p:grpSp>
        <p:nvGrpSpPr>
          <p:cNvPr id="884747" name="Group 11"/>
          <p:cNvGrpSpPr>
            <a:grpSpLocks/>
          </p:cNvGrpSpPr>
          <p:nvPr/>
        </p:nvGrpSpPr>
        <p:grpSpPr bwMode="auto">
          <a:xfrm>
            <a:off x="1290638" y="2262188"/>
            <a:ext cx="7372350" cy="1377950"/>
            <a:chOff x="813" y="1425"/>
            <a:chExt cx="4644" cy="868"/>
          </a:xfrm>
        </p:grpSpPr>
        <p:sp>
          <p:nvSpPr>
            <p:cNvPr id="884745" name="AutoShape 9"/>
            <p:cNvSpPr>
              <a:spLocks noChangeArrowheads="1"/>
            </p:cNvSpPr>
            <p:nvPr/>
          </p:nvSpPr>
          <p:spPr bwMode="auto">
            <a:xfrm>
              <a:off x="949" y="1425"/>
              <a:ext cx="4372" cy="868"/>
            </a:xfrm>
            <a:prstGeom prst="roundRect">
              <a:avLst>
                <a:gd name="adj" fmla="val 9583"/>
              </a:avLst>
            </a:prstGeom>
            <a:solidFill>
              <a:srgbClr val="3366CC">
                <a:alpha val="50000"/>
              </a:srgbClr>
            </a:solidFill>
            <a:ln w="38100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884746" name="Rectangle 10"/>
            <p:cNvSpPr>
              <a:spLocks noChangeArrowheads="1"/>
            </p:cNvSpPr>
            <p:nvPr/>
          </p:nvSpPr>
          <p:spPr bwMode="auto">
            <a:xfrm>
              <a:off x="813" y="1452"/>
              <a:ext cx="4644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33CCFF"/>
                </a:buClr>
                <a:buFont typeface="Wingdings" pitchFamily="2" charset="2"/>
                <a:buNone/>
              </a:pPr>
              <a:r>
                <a:rPr lang="it-IT">
                  <a:cs typeface="Arial" charset="0"/>
                </a:rPr>
                <a:t>Ragioni che richiedono</a:t>
              </a:r>
            </a:p>
            <a:p>
              <a:pPr algn="ctr">
                <a:lnSpc>
                  <a:spcPct val="90000"/>
                </a:lnSpc>
                <a:buClr>
                  <a:srgbClr val="33CCFF"/>
                </a:buClr>
                <a:buFont typeface="Wingdings" pitchFamily="2" charset="2"/>
                <a:buNone/>
              </a:pPr>
              <a:r>
                <a:rPr lang="it-IT">
                  <a:cs typeface="Arial" charset="0"/>
                </a:rPr>
                <a:t>sistemi paralleli</a:t>
              </a:r>
            </a:p>
            <a:p>
              <a:pPr algn="ctr">
                <a:lnSpc>
                  <a:spcPct val="90000"/>
                </a:lnSpc>
                <a:buClr>
                  <a:srgbClr val="33CCFF"/>
                </a:buClr>
                <a:buFont typeface="Wingdings" pitchFamily="2" charset="2"/>
                <a:buNone/>
              </a:pPr>
              <a:r>
                <a:rPr lang="it-IT">
                  <a:cs typeface="Arial" charset="0"/>
                </a:rPr>
                <a:t>per risolvere problemi complessi</a:t>
              </a:r>
            </a:p>
          </p:txBody>
        </p:sp>
      </p:grpSp>
      <p:sp>
        <p:nvSpPr>
          <p:cNvPr id="884744" name="AutoShape 8"/>
          <p:cNvSpPr>
            <a:spLocks noChangeArrowheads="1"/>
          </p:cNvSpPr>
          <p:nvPr/>
        </p:nvSpPr>
        <p:spPr bwMode="auto">
          <a:xfrm flipV="1">
            <a:off x="4411663" y="3638550"/>
            <a:ext cx="1133475" cy="2159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CC00"/>
              </a:gs>
              <a:gs pos="100000">
                <a:srgbClr val="FF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8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88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8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4738" grpId="0" animBg="1"/>
      <p:bldP spid="884739" grpId="0" autoUpdateAnimBg="0"/>
      <p:bldP spid="8847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AutoShape 2"/>
          <p:cNvSpPr>
            <a:spLocks noChangeArrowheads="1"/>
          </p:cNvSpPr>
          <p:nvPr/>
        </p:nvSpPr>
        <p:spPr bwMode="auto">
          <a:xfrm>
            <a:off x="1493838" y="4081463"/>
            <a:ext cx="6972300" cy="630237"/>
          </a:xfrm>
          <a:prstGeom prst="roundRect">
            <a:avLst>
              <a:gd name="adj" fmla="val 9583"/>
            </a:avLst>
          </a:prstGeom>
          <a:solidFill>
            <a:srgbClr val="3366CC">
              <a:alpha val="50000"/>
            </a:srgbClr>
          </a:solidFill>
          <a:ln w="38100">
            <a:solidFill>
              <a:srgbClr val="003399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85763" name="Rectangle 3"/>
          <p:cNvSpPr>
            <a:spLocks noChangeArrowheads="1"/>
          </p:cNvSpPr>
          <p:nvPr/>
        </p:nvSpPr>
        <p:spPr bwMode="auto">
          <a:xfrm>
            <a:off x="1574800" y="4141788"/>
            <a:ext cx="6818313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marL="484188" indent="-484188" algn="ctr">
              <a:lnSpc>
                <a:spcPct val="90000"/>
              </a:lnSpc>
              <a:buClr>
                <a:srgbClr val="99CC00"/>
              </a:buClr>
              <a:buFont typeface="Wingdings" pitchFamily="2" charset="2"/>
              <a:buNone/>
            </a:pPr>
            <a:r>
              <a:rPr lang="fr-FR" sz="2600">
                <a:cs typeface="Arial" charset="0"/>
              </a:rPr>
              <a:t>S</a:t>
            </a:r>
            <a:r>
              <a:rPr lang="it-IT" sz="2600">
                <a:cs typeface="Arial" charset="0"/>
              </a:rPr>
              <a:t>i richiedono grandi capacità di </a:t>
            </a:r>
            <a:r>
              <a:rPr lang="it-IT" sz="2600">
                <a:solidFill>
                  <a:srgbClr val="99CC00"/>
                </a:solidFill>
                <a:cs typeface="Arial" charset="0"/>
              </a:rPr>
              <a:t>I/O</a:t>
            </a:r>
          </a:p>
        </p:txBody>
      </p:sp>
      <p:sp>
        <p:nvSpPr>
          <p:cNvPr id="885764" name="AutoShape 4"/>
          <p:cNvSpPr>
            <a:spLocks noChangeArrowheads="1"/>
          </p:cNvSpPr>
          <p:nvPr/>
        </p:nvSpPr>
        <p:spPr bwMode="auto">
          <a:xfrm>
            <a:off x="1874838" y="1057275"/>
            <a:ext cx="6197600" cy="792163"/>
          </a:xfrm>
          <a:prstGeom prst="roundRect">
            <a:avLst>
              <a:gd name="adj" fmla="val 16667"/>
            </a:avLst>
          </a:prstGeom>
          <a:solidFill>
            <a:srgbClr val="000066">
              <a:alpha val="50000"/>
            </a:srgb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000066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85765" name="Text Box 5"/>
          <p:cNvSpPr txBox="1">
            <a:spLocks noChangeArrowheads="1"/>
          </p:cNvSpPr>
          <p:nvPr/>
        </p:nvSpPr>
        <p:spPr bwMode="auto">
          <a:xfrm>
            <a:off x="1252538" y="1154113"/>
            <a:ext cx="7442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3600">
                <a:solidFill>
                  <a:srgbClr val="FFCC00"/>
                </a:solidFill>
                <a:cs typeface="Arial" charset="0"/>
              </a:rPr>
              <a:t>Architetture parallele</a:t>
            </a:r>
          </a:p>
        </p:txBody>
      </p:sp>
      <p:grpSp>
        <p:nvGrpSpPr>
          <p:cNvPr id="885766" name="Group 6"/>
          <p:cNvGrpSpPr>
            <a:grpSpLocks/>
          </p:cNvGrpSpPr>
          <p:nvPr/>
        </p:nvGrpSpPr>
        <p:grpSpPr bwMode="auto">
          <a:xfrm>
            <a:off x="1290638" y="2262188"/>
            <a:ext cx="7372350" cy="1377950"/>
            <a:chOff x="813" y="1425"/>
            <a:chExt cx="4644" cy="868"/>
          </a:xfrm>
        </p:grpSpPr>
        <p:sp>
          <p:nvSpPr>
            <p:cNvPr id="885767" name="AutoShape 7"/>
            <p:cNvSpPr>
              <a:spLocks noChangeArrowheads="1"/>
            </p:cNvSpPr>
            <p:nvPr/>
          </p:nvSpPr>
          <p:spPr bwMode="auto">
            <a:xfrm>
              <a:off x="949" y="1425"/>
              <a:ext cx="4372" cy="868"/>
            </a:xfrm>
            <a:prstGeom prst="roundRect">
              <a:avLst>
                <a:gd name="adj" fmla="val 9583"/>
              </a:avLst>
            </a:prstGeom>
            <a:solidFill>
              <a:srgbClr val="3366CC">
                <a:alpha val="50000"/>
              </a:srgbClr>
            </a:solidFill>
            <a:ln w="38100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885768" name="Rectangle 8"/>
            <p:cNvSpPr>
              <a:spLocks noChangeArrowheads="1"/>
            </p:cNvSpPr>
            <p:nvPr/>
          </p:nvSpPr>
          <p:spPr bwMode="auto">
            <a:xfrm>
              <a:off x="813" y="1452"/>
              <a:ext cx="4644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33CCFF"/>
                </a:buClr>
                <a:buFont typeface="Wingdings" pitchFamily="2" charset="2"/>
                <a:buNone/>
              </a:pPr>
              <a:r>
                <a:rPr lang="it-IT">
                  <a:cs typeface="Arial" charset="0"/>
                </a:rPr>
                <a:t>Ragioni che richiedono</a:t>
              </a:r>
            </a:p>
            <a:p>
              <a:pPr algn="ctr">
                <a:lnSpc>
                  <a:spcPct val="90000"/>
                </a:lnSpc>
                <a:buClr>
                  <a:srgbClr val="33CCFF"/>
                </a:buClr>
                <a:buFont typeface="Wingdings" pitchFamily="2" charset="2"/>
                <a:buNone/>
              </a:pPr>
              <a:r>
                <a:rPr lang="it-IT">
                  <a:cs typeface="Arial" charset="0"/>
                </a:rPr>
                <a:t>sistemi paralleli</a:t>
              </a:r>
            </a:p>
            <a:p>
              <a:pPr algn="ctr">
                <a:lnSpc>
                  <a:spcPct val="90000"/>
                </a:lnSpc>
                <a:buClr>
                  <a:srgbClr val="33CCFF"/>
                </a:buClr>
                <a:buFont typeface="Wingdings" pitchFamily="2" charset="2"/>
                <a:buNone/>
              </a:pPr>
              <a:r>
                <a:rPr lang="it-IT">
                  <a:cs typeface="Arial" charset="0"/>
                </a:rPr>
                <a:t>per risolvere problemi complessi</a:t>
              </a:r>
            </a:p>
          </p:txBody>
        </p:sp>
      </p:grpSp>
      <p:sp>
        <p:nvSpPr>
          <p:cNvPr id="885769" name="AutoShape 9"/>
          <p:cNvSpPr>
            <a:spLocks noChangeArrowheads="1"/>
          </p:cNvSpPr>
          <p:nvPr/>
        </p:nvSpPr>
        <p:spPr bwMode="auto">
          <a:xfrm flipV="1">
            <a:off x="4411663" y="3638550"/>
            <a:ext cx="1133475" cy="2159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CC00"/>
              </a:gs>
              <a:gs pos="100000">
                <a:srgbClr val="FF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85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885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85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5762" grpId="0" animBg="1"/>
      <p:bldP spid="885763" grpId="0" autoUpdateAnimBg="0"/>
      <p:bldP spid="8857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6797" name="Picture 13" descr="C:\Documents and Settings\CavaliereM\Desktop\Lez01slide\grattacieli1_sli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3650" y="912813"/>
            <a:ext cx="7424738" cy="5021262"/>
          </a:xfrm>
          <a:prstGeom prst="rect">
            <a:avLst/>
          </a:prstGeom>
          <a:noFill/>
        </p:spPr>
      </p:pic>
      <p:sp>
        <p:nvSpPr>
          <p:cNvPr id="886788" name="AutoShape 4"/>
          <p:cNvSpPr>
            <a:spLocks noChangeArrowheads="1"/>
          </p:cNvSpPr>
          <p:nvPr/>
        </p:nvSpPr>
        <p:spPr bwMode="auto">
          <a:xfrm>
            <a:off x="1874838" y="1057275"/>
            <a:ext cx="6197600" cy="792163"/>
          </a:xfrm>
          <a:prstGeom prst="roundRect">
            <a:avLst>
              <a:gd name="adj" fmla="val 16667"/>
            </a:avLst>
          </a:prstGeom>
          <a:solidFill>
            <a:srgbClr val="000066">
              <a:alpha val="50000"/>
            </a:srgb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000066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86789" name="Text Box 5"/>
          <p:cNvSpPr txBox="1">
            <a:spLocks noChangeArrowheads="1"/>
          </p:cNvSpPr>
          <p:nvPr/>
        </p:nvSpPr>
        <p:spPr bwMode="auto">
          <a:xfrm>
            <a:off x="1252538" y="1154113"/>
            <a:ext cx="7442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3600">
                <a:solidFill>
                  <a:srgbClr val="FFCC00"/>
                </a:solidFill>
                <a:cs typeface="Arial" charset="0"/>
              </a:rPr>
              <a:t>Architetture parallele</a:t>
            </a:r>
          </a:p>
        </p:txBody>
      </p:sp>
      <p:sp>
        <p:nvSpPr>
          <p:cNvPr id="886794" name="AutoShape 10"/>
          <p:cNvSpPr>
            <a:spLocks noChangeArrowheads="1"/>
          </p:cNvSpPr>
          <p:nvPr/>
        </p:nvSpPr>
        <p:spPr bwMode="auto">
          <a:xfrm>
            <a:off x="1506538" y="3019425"/>
            <a:ext cx="6940550" cy="1466850"/>
          </a:xfrm>
          <a:prstGeom prst="roundRect">
            <a:avLst>
              <a:gd name="adj" fmla="val 9583"/>
            </a:avLst>
          </a:prstGeom>
          <a:solidFill>
            <a:srgbClr val="003399">
              <a:alpha val="50000"/>
            </a:srgbClr>
          </a:solidFill>
          <a:ln w="38100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86795" name="Rectangle 11"/>
          <p:cNvSpPr>
            <a:spLocks noChangeArrowheads="1"/>
          </p:cNvSpPr>
          <p:nvPr/>
        </p:nvSpPr>
        <p:spPr bwMode="auto">
          <a:xfrm>
            <a:off x="1290638" y="3106738"/>
            <a:ext cx="737235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Clr>
                <a:srgbClr val="33CCFF"/>
              </a:buClr>
              <a:buFont typeface="Wingdings" pitchFamily="2" charset="2"/>
              <a:buNone/>
            </a:pPr>
            <a:r>
              <a:rPr lang="it-IT">
                <a:cs typeface="Arial" charset="0"/>
              </a:rPr>
              <a:t>In tutti i casi, si possono trovare soluzioni ricorrendo a sistemi distribuiti o paralleli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86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86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794" grpId="0" animBg="1"/>
      <p:bldP spid="88679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7812" name="Picture 4" descr="C:\Documents and Settings\CavaliereM\Desktop\Lez01slide\scrittura_sli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3650" y="912813"/>
            <a:ext cx="7424738" cy="5021262"/>
          </a:xfrm>
          <a:prstGeom prst="rect">
            <a:avLst/>
          </a:prstGeom>
          <a:noFill/>
        </p:spPr>
      </p:pic>
      <p:sp>
        <p:nvSpPr>
          <p:cNvPr id="887810" name="AutoShape 2"/>
          <p:cNvSpPr>
            <a:spLocks noChangeArrowheads="1"/>
          </p:cNvSpPr>
          <p:nvPr/>
        </p:nvSpPr>
        <p:spPr bwMode="auto">
          <a:xfrm>
            <a:off x="2306638" y="2946400"/>
            <a:ext cx="5337175" cy="1123950"/>
          </a:xfrm>
          <a:prstGeom prst="roundRect">
            <a:avLst>
              <a:gd name="adj" fmla="val 16667"/>
            </a:avLst>
          </a:prstGeom>
          <a:solidFill>
            <a:srgbClr val="000066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87811" name="Text Box 3"/>
          <p:cNvSpPr txBox="1">
            <a:spLocks noChangeArrowheads="1"/>
          </p:cNvSpPr>
          <p:nvPr/>
        </p:nvSpPr>
        <p:spPr bwMode="auto">
          <a:xfrm>
            <a:off x="2143125" y="3127375"/>
            <a:ext cx="56642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4400">
                <a:solidFill>
                  <a:srgbClr val="FFCC00"/>
                </a:solidFill>
                <a:cs typeface="Arial" charset="0"/>
              </a:rPr>
              <a:t>Classificazione</a:t>
            </a:r>
            <a:endParaRPr lang="it-IT" altLang="it-IT" sz="4400">
              <a:solidFill>
                <a:srgbClr val="FFCC00"/>
              </a:solidFill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8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8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7810" grpId="0" animBg="1"/>
      <p:bldP spid="88781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2" name="AutoShape 4"/>
          <p:cNvSpPr>
            <a:spLocks noChangeArrowheads="1"/>
          </p:cNvSpPr>
          <p:nvPr/>
        </p:nvSpPr>
        <p:spPr bwMode="auto">
          <a:xfrm>
            <a:off x="1776413" y="3617913"/>
            <a:ext cx="5737225" cy="620712"/>
          </a:xfrm>
          <a:prstGeom prst="roundRect">
            <a:avLst>
              <a:gd name="adj" fmla="val 9583"/>
            </a:avLst>
          </a:prstGeom>
          <a:solidFill>
            <a:srgbClr val="666699">
              <a:alpha val="50000"/>
            </a:srgbClr>
          </a:solidFill>
          <a:ln w="38100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77570" name="AutoShape 2"/>
          <p:cNvSpPr>
            <a:spLocks noChangeArrowheads="1"/>
          </p:cNvSpPr>
          <p:nvPr/>
        </p:nvSpPr>
        <p:spPr bwMode="auto">
          <a:xfrm>
            <a:off x="2149475" y="2111375"/>
            <a:ext cx="5657850" cy="1365250"/>
          </a:xfrm>
          <a:prstGeom prst="roundRect">
            <a:avLst>
              <a:gd name="adj" fmla="val 9583"/>
            </a:avLst>
          </a:prstGeom>
          <a:solidFill>
            <a:srgbClr val="6600CC">
              <a:alpha val="50000"/>
            </a:srgbClr>
          </a:solidFill>
          <a:ln w="38100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77571" name="Rectangle 3"/>
          <p:cNvSpPr>
            <a:spLocks noChangeArrowheads="1"/>
          </p:cNvSpPr>
          <p:nvPr/>
        </p:nvSpPr>
        <p:spPr bwMode="auto">
          <a:xfrm>
            <a:off x="2146300" y="2178050"/>
            <a:ext cx="566102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484188" indent="-484188" algn="ctr">
              <a:lnSpc>
                <a:spcPct val="90000"/>
              </a:lnSpc>
              <a:buClr>
                <a:srgbClr val="99CC00"/>
              </a:buClr>
              <a:buFont typeface="Wingdings" pitchFamily="2" charset="2"/>
              <a:buNone/>
            </a:pPr>
            <a:r>
              <a:rPr lang="fr-FR">
                <a:cs typeface="Arial" charset="0"/>
              </a:rPr>
              <a:t>È</a:t>
            </a:r>
            <a:r>
              <a:rPr lang="it-IT">
                <a:cs typeface="Arial" charset="0"/>
              </a:rPr>
              <a:t> possibile classificare</a:t>
            </a:r>
          </a:p>
          <a:p>
            <a:pPr marL="484188" indent="-484188" algn="ctr">
              <a:lnSpc>
                <a:spcPct val="90000"/>
              </a:lnSpc>
              <a:buClr>
                <a:srgbClr val="99CC00"/>
              </a:buClr>
              <a:buFont typeface="Wingdings" pitchFamily="2" charset="2"/>
              <a:buNone/>
            </a:pPr>
            <a:r>
              <a:rPr lang="it-IT">
                <a:cs typeface="Arial" charset="0"/>
              </a:rPr>
              <a:t>le architetture distribuite</a:t>
            </a:r>
          </a:p>
          <a:p>
            <a:pPr marL="484188" indent="-484188" algn="ctr">
              <a:lnSpc>
                <a:spcPct val="90000"/>
              </a:lnSpc>
              <a:buClr>
                <a:srgbClr val="99CC00"/>
              </a:buClr>
              <a:buFont typeface="Wingdings" pitchFamily="2" charset="2"/>
              <a:buNone/>
            </a:pPr>
            <a:r>
              <a:rPr lang="it-IT">
                <a:cs typeface="Arial" charset="0"/>
              </a:rPr>
              <a:t>secondo criteri diversi</a:t>
            </a:r>
          </a:p>
        </p:txBody>
      </p:sp>
      <p:sp>
        <p:nvSpPr>
          <p:cNvPr id="877573" name="Rectangle 5"/>
          <p:cNvSpPr>
            <a:spLocks noChangeArrowheads="1"/>
          </p:cNvSpPr>
          <p:nvPr/>
        </p:nvSpPr>
        <p:spPr bwMode="auto">
          <a:xfrm>
            <a:off x="1874838" y="3638550"/>
            <a:ext cx="55165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buClr>
                <a:srgbClr val="33CCFF"/>
              </a:buClr>
              <a:buFont typeface="Wingdings" pitchFamily="2" charset="2"/>
              <a:buNone/>
            </a:pPr>
            <a:r>
              <a:rPr lang="it-IT" sz="3000">
                <a:solidFill>
                  <a:srgbClr val="99CC00"/>
                </a:solidFill>
                <a:cs typeface="Arial" charset="0"/>
              </a:rPr>
              <a:t>Classificazione di Enslow</a:t>
            </a:r>
          </a:p>
        </p:txBody>
      </p:sp>
      <p:sp>
        <p:nvSpPr>
          <p:cNvPr id="877574" name="AutoShape 6"/>
          <p:cNvSpPr>
            <a:spLocks noChangeArrowheads="1"/>
          </p:cNvSpPr>
          <p:nvPr/>
        </p:nvSpPr>
        <p:spPr bwMode="auto">
          <a:xfrm>
            <a:off x="1874838" y="1057275"/>
            <a:ext cx="6197600" cy="792163"/>
          </a:xfrm>
          <a:prstGeom prst="roundRect">
            <a:avLst>
              <a:gd name="adj" fmla="val 16667"/>
            </a:avLst>
          </a:prstGeom>
          <a:solidFill>
            <a:srgbClr val="000066">
              <a:alpha val="50000"/>
            </a:srgb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000066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77575" name="Text Box 7"/>
          <p:cNvSpPr txBox="1">
            <a:spLocks noChangeArrowheads="1"/>
          </p:cNvSpPr>
          <p:nvPr/>
        </p:nvSpPr>
        <p:spPr bwMode="auto">
          <a:xfrm>
            <a:off x="1252538" y="1154113"/>
            <a:ext cx="7442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3600">
                <a:solidFill>
                  <a:srgbClr val="FFCC00"/>
                </a:solidFill>
                <a:cs typeface="Arial" charset="0"/>
              </a:rPr>
              <a:t>Classificazione</a:t>
            </a:r>
            <a:endParaRPr lang="it-IT" altLang="it-IT" sz="3600">
              <a:solidFill>
                <a:srgbClr val="FFCC00"/>
              </a:solidFill>
              <a:cs typeface="Arial" charset="0"/>
            </a:endParaRPr>
          </a:p>
        </p:txBody>
      </p:sp>
      <p:grpSp>
        <p:nvGrpSpPr>
          <p:cNvPr id="877589" name="Group 21"/>
          <p:cNvGrpSpPr>
            <a:grpSpLocks/>
          </p:cNvGrpSpPr>
          <p:nvPr/>
        </p:nvGrpSpPr>
        <p:grpSpPr bwMode="auto">
          <a:xfrm>
            <a:off x="6469063" y="4095750"/>
            <a:ext cx="1657350" cy="571500"/>
            <a:chOff x="4075" y="2560"/>
            <a:chExt cx="1044" cy="360"/>
          </a:xfrm>
        </p:grpSpPr>
        <p:sp>
          <p:nvSpPr>
            <p:cNvPr id="877582" name="AutoShape 14"/>
            <p:cNvSpPr>
              <a:spLocks noChangeArrowheads="1"/>
            </p:cNvSpPr>
            <p:nvPr/>
          </p:nvSpPr>
          <p:spPr bwMode="auto">
            <a:xfrm>
              <a:off x="4075" y="2589"/>
              <a:ext cx="1044" cy="331"/>
            </a:xfrm>
            <a:prstGeom prst="roundRect">
              <a:avLst>
                <a:gd name="adj" fmla="val 9583"/>
              </a:avLst>
            </a:prstGeom>
            <a:solidFill>
              <a:srgbClr val="666699">
                <a:alpha val="50000"/>
              </a:srgbClr>
            </a:solidFill>
            <a:ln w="38100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877581" name="Rectangle 13"/>
            <p:cNvSpPr>
              <a:spLocks noChangeArrowheads="1"/>
            </p:cNvSpPr>
            <p:nvPr/>
          </p:nvSpPr>
          <p:spPr bwMode="auto">
            <a:xfrm>
              <a:off x="4099" y="2560"/>
              <a:ext cx="99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>
                <a:buClr>
                  <a:srgbClr val="33CCFF"/>
                </a:buClr>
                <a:buFont typeface="Wingdings" pitchFamily="2" charset="2"/>
                <a:buNone/>
              </a:pPr>
              <a:r>
                <a:rPr lang="it-IT">
                  <a:solidFill>
                    <a:srgbClr val="99CC00"/>
                  </a:solidFill>
                  <a:cs typeface="Arial" charset="0"/>
                </a:rPr>
                <a:t>(1980)</a:t>
              </a:r>
            </a:p>
          </p:txBody>
        </p:sp>
      </p:grpSp>
      <p:sp>
        <p:nvSpPr>
          <p:cNvPr id="877584" name="AutoShape 16"/>
          <p:cNvSpPr>
            <a:spLocks noChangeArrowheads="1"/>
          </p:cNvSpPr>
          <p:nvPr/>
        </p:nvSpPr>
        <p:spPr bwMode="auto">
          <a:xfrm>
            <a:off x="1776413" y="4741863"/>
            <a:ext cx="5410200" cy="620712"/>
          </a:xfrm>
          <a:prstGeom prst="roundRect">
            <a:avLst>
              <a:gd name="adj" fmla="val 9583"/>
            </a:avLst>
          </a:prstGeom>
          <a:solidFill>
            <a:srgbClr val="666699">
              <a:alpha val="50000"/>
            </a:srgbClr>
          </a:solidFill>
          <a:ln w="38100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77585" name="Rectangle 17"/>
          <p:cNvSpPr>
            <a:spLocks noChangeArrowheads="1"/>
          </p:cNvSpPr>
          <p:nvPr/>
        </p:nvSpPr>
        <p:spPr bwMode="auto">
          <a:xfrm>
            <a:off x="1874838" y="4762500"/>
            <a:ext cx="51625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buClr>
                <a:srgbClr val="33CCFF"/>
              </a:buClr>
              <a:buFont typeface="Wingdings" pitchFamily="2" charset="2"/>
              <a:buNone/>
            </a:pPr>
            <a:r>
              <a:rPr lang="it-IT" sz="3000">
                <a:solidFill>
                  <a:srgbClr val="99CC00"/>
                </a:solidFill>
                <a:cs typeface="Arial" charset="0"/>
              </a:rPr>
              <a:t>Classificazione di Flynn</a:t>
            </a:r>
          </a:p>
        </p:txBody>
      </p:sp>
      <p:grpSp>
        <p:nvGrpSpPr>
          <p:cNvPr id="877590" name="Group 22"/>
          <p:cNvGrpSpPr>
            <a:grpSpLocks/>
          </p:cNvGrpSpPr>
          <p:nvPr/>
        </p:nvGrpSpPr>
        <p:grpSpPr bwMode="auto">
          <a:xfrm>
            <a:off x="6469063" y="5219700"/>
            <a:ext cx="1657350" cy="571500"/>
            <a:chOff x="4075" y="3308"/>
            <a:chExt cx="1044" cy="360"/>
          </a:xfrm>
        </p:grpSpPr>
        <p:sp>
          <p:nvSpPr>
            <p:cNvPr id="877587" name="AutoShape 19"/>
            <p:cNvSpPr>
              <a:spLocks noChangeArrowheads="1"/>
            </p:cNvSpPr>
            <p:nvPr/>
          </p:nvSpPr>
          <p:spPr bwMode="auto">
            <a:xfrm>
              <a:off x="4075" y="3337"/>
              <a:ext cx="1044" cy="331"/>
            </a:xfrm>
            <a:prstGeom prst="roundRect">
              <a:avLst>
                <a:gd name="adj" fmla="val 9583"/>
              </a:avLst>
            </a:prstGeom>
            <a:solidFill>
              <a:srgbClr val="666699">
                <a:alpha val="50000"/>
              </a:srgbClr>
            </a:solidFill>
            <a:ln w="38100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877588" name="Rectangle 20"/>
            <p:cNvSpPr>
              <a:spLocks noChangeArrowheads="1"/>
            </p:cNvSpPr>
            <p:nvPr/>
          </p:nvSpPr>
          <p:spPr bwMode="auto">
            <a:xfrm>
              <a:off x="4099" y="3308"/>
              <a:ext cx="99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>
                <a:buClr>
                  <a:srgbClr val="33CCFF"/>
                </a:buClr>
                <a:buFont typeface="Wingdings" pitchFamily="2" charset="2"/>
                <a:buNone/>
              </a:pPr>
              <a:r>
                <a:rPr lang="it-IT">
                  <a:solidFill>
                    <a:srgbClr val="99CC00"/>
                  </a:solidFill>
                  <a:cs typeface="Arial" charset="0"/>
                </a:rPr>
                <a:t>(1972)</a:t>
              </a: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7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77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877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77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87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7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7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877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77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7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572" grpId="0" animBg="1"/>
      <p:bldP spid="877570" grpId="0" animBg="1"/>
      <p:bldP spid="877571" grpId="0" autoUpdateAnimBg="0"/>
      <p:bldP spid="877573" grpId="0" autoUpdateAnimBg="0"/>
      <p:bldP spid="877574" grpId="0" animBg="1"/>
      <p:bldP spid="877575" grpId="0" autoUpdateAnimBg="0"/>
      <p:bldP spid="877584" grpId="0" animBg="1"/>
      <p:bldP spid="87758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8849" name="Picture 17" descr="C:\Documents and Settings\CavaliereM\Desktop\Lez01slide\schedario1_sli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3650" y="912813"/>
            <a:ext cx="7424738" cy="5021262"/>
          </a:xfrm>
          <a:prstGeom prst="rect">
            <a:avLst/>
          </a:prstGeom>
          <a:noFill/>
        </p:spPr>
      </p:pic>
      <p:sp>
        <p:nvSpPr>
          <p:cNvPr id="888835" name="AutoShape 3"/>
          <p:cNvSpPr>
            <a:spLocks noChangeArrowheads="1"/>
          </p:cNvSpPr>
          <p:nvPr/>
        </p:nvSpPr>
        <p:spPr bwMode="auto">
          <a:xfrm>
            <a:off x="1285875" y="2403475"/>
            <a:ext cx="7385050" cy="2987675"/>
          </a:xfrm>
          <a:prstGeom prst="roundRect">
            <a:avLst>
              <a:gd name="adj" fmla="val 9583"/>
            </a:avLst>
          </a:prstGeom>
          <a:solidFill>
            <a:srgbClr val="6600CC">
              <a:alpha val="50000"/>
            </a:srgbClr>
          </a:solidFill>
          <a:ln w="38100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88836" name="Rectangle 4"/>
          <p:cNvSpPr>
            <a:spLocks noChangeArrowheads="1"/>
          </p:cNvSpPr>
          <p:nvPr/>
        </p:nvSpPr>
        <p:spPr bwMode="auto">
          <a:xfrm>
            <a:off x="1282700" y="2487613"/>
            <a:ext cx="73882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Clr>
                <a:srgbClr val="99CC00"/>
              </a:buClr>
              <a:buFont typeface="Wingdings" pitchFamily="2" charset="2"/>
              <a:buNone/>
            </a:pPr>
            <a:r>
              <a:rPr lang="it-IT">
                <a:cs typeface="Arial" charset="0"/>
              </a:rPr>
              <a:t>Le classificazioni</a:t>
            </a:r>
          </a:p>
          <a:p>
            <a:pPr algn="ctr">
              <a:lnSpc>
                <a:spcPct val="90000"/>
              </a:lnSpc>
              <a:buClr>
                <a:srgbClr val="99CC00"/>
              </a:buClr>
              <a:buFont typeface="Wingdings" pitchFamily="2" charset="2"/>
              <a:buNone/>
            </a:pPr>
            <a:r>
              <a:rPr lang="it-IT">
                <a:cs typeface="Arial" charset="0"/>
              </a:rPr>
              <a:t>non hanno lo scopo di trovare</a:t>
            </a:r>
          </a:p>
          <a:p>
            <a:pPr algn="ctr">
              <a:lnSpc>
                <a:spcPct val="90000"/>
              </a:lnSpc>
              <a:buClr>
                <a:srgbClr val="99CC00"/>
              </a:buClr>
              <a:buFont typeface="Wingdings" pitchFamily="2" charset="2"/>
              <a:buNone/>
            </a:pPr>
            <a:r>
              <a:rPr lang="it-IT">
                <a:cs typeface="Arial" charset="0"/>
              </a:rPr>
              <a:t>una collocazione precisa all'interno di una tassonomia a ogni sistema reale ma cercano di  identificare con chiarezza i problemi</a:t>
            </a:r>
          </a:p>
          <a:p>
            <a:pPr algn="ctr">
              <a:lnSpc>
                <a:spcPct val="90000"/>
              </a:lnSpc>
              <a:buClr>
                <a:srgbClr val="99CC00"/>
              </a:buClr>
              <a:buFont typeface="Wingdings" pitchFamily="2" charset="2"/>
              <a:buNone/>
            </a:pPr>
            <a:r>
              <a:rPr lang="it-IT">
                <a:cs typeface="Arial" charset="0"/>
              </a:rPr>
              <a:t>e le alternative progettuali</a:t>
            </a:r>
          </a:p>
        </p:txBody>
      </p:sp>
      <p:sp>
        <p:nvSpPr>
          <p:cNvPr id="888838" name="AutoShape 6"/>
          <p:cNvSpPr>
            <a:spLocks noChangeArrowheads="1"/>
          </p:cNvSpPr>
          <p:nvPr/>
        </p:nvSpPr>
        <p:spPr bwMode="auto">
          <a:xfrm>
            <a:off x="1874838" y="1057275"/>
            <a:ext cx="6197600" cy="792163"/>
          </a:xfrm>
          <a:prstGeom prst="roundRect">
            <a:avLst>
              <a:gd name="adj" fmla="val 16667"/>
            </a:avLst>
          </a:prstGeom>
          <a:solidFill>
            <a:srgbClr val="000066">
              <a:alpha val="50000"/>
            </a:srgb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000066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88839" name="Text Box 7"/>
          <p:cNvSpPr txBox="1">
            <a:spLocks noChangeArrowheads="1"/>
          </p:cNvSpPr>
          <p:nvPr/>
        </p:nvSpPr>
        <p:spPr bwMode="auto">
          <a:xfrm>
            <a:off x="1252538" y="1154113"/>
            <a:ext cx="7442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3600">
                <a:solidFill>
                  <a:srgbClr val="FFCC00"/>
                </a:solidFill>
                <a:cs typeface="Arial" charset="0"/>
              </a:rPr>
              <a:t>Classificazione</a:t>
            </a:r>
            <a:endParaRPr lang="it-IT" altLang="it-IT" sz="3600">
              <a:solidFill>
                <a:srgbClr val="FFCC00"/>
              </a:solidFill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8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8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8835" grpId="0" animBg="1"/>
      <p:bldP spid="88883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AutoShape 2"/>
          <p:cNvSpPr>
            <a:spLocks noChangeArrowheads="1"/>
          </p:cNvSpPr>
          <p:nvPr/>
        </p:nvSpPr>
        <p:spPr bwMode="auto">
          <a:xfrm>
            <a:off x="1660525" y="2403475"/>
            <a:ext cx="6635750" cy="2987675"/>
          </a:xfrm>
          <a:prstGeom prst="roundRect">
            <a:avLst>
              <a:gd name="adj" fmla="val 9583"/>
            </a:avLst>
          </a:prstGeom>
          <a:solidFill>
            <a:srgbClr val="6600CC">
              <a:alpha val="50000"/>
            </a:srgbClr>
          </a:solidFill>
          <a:ln w="38100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89859" name="Rectangle 3"/>
          <p:cNvSpPr>
            <a:spLocks noChangeArrowheads="1"/>
          </p:cNvSpPr>
          <p:nvPr/>
        </p:nvSpPr>
        <p:spPr bwMode="auto">
          <a:xfrm>
            <a:off x="1282700" y="2487613"/>
            <a:ext cx="73882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Clr>
                <a:srgbClr val="99CC00"/>
              </a:buClr>
              <a:buFont typeface="Wingdings" pitchFamily="2" charset="2"/>
              <a:buNone/>
            </a:pPr>
            <a:r>
              <a:rPr lang="it-IT">
                <a:cs typeface="Arial" charset="0"/>
              </a:rPr>
              <a:t>La classificazione di </a:t>
            </a:r>
            <a:r>
              <a:rPr lang="it-IT">
                <a:solidFill>
                  <a:srgbClr val="99CC00"/>
                </a:solidFill>
                <a:cs typeface="Arial" charset="0"/>
              </a:rPr>
              <a:t>Enslow</a:t>
            </a:r>
          </a:p>
          <a:p>
            <a:pPr algn="ctr">
              <a:lnSpc>
                <a:spcPct val="90000"/>
              </a:lnSpc>
              <a:buClr>
                <a:srgbClr val="99CC00"/>
              </a:buClr>
              <a:buFont typeface="Wingdings" pitchFamily="2" charset="2"/>
              <a:buNone/>
            </a:pPr>
            <a:r>
              <a:rPr lang="it-IT">
                <a:cs typeface="Arial" charset="0"/>
              </a:rPr>
              <a:t>che analizzaremo per prima</a:t>
            </a:r>
          </a:p>
          <a:p>
            <a:pPr algn="ctr">
              <a:lnSpc>
                <a:spcPct val="90000"/>
              </a:lnSpc>
              <a:buClr>
                <a:srgbClr val="99CC00"/>
              </a:buClr>
              <a:buFont typeface="Wingdings" pitchFamily="2" charset="2"/>
              <a:buNone/>
            </a:pPr>
            <a:r>
              <a:rPr lang="it-IT">
                <a:cs typeface="Arial" charset="0"/>
              </a:rPr>
              <a:t>è più significativa da un punto</a:t>
            </a:r>
          </a:p>
          <a:p>
            <a:pPr algn="ctr">
              <a:lnSpc>
                <a:spcPct val="90000"/>
              </a:lnSpc>
              <a:buClr>
                <a:srgbClr val="99CC00"/>
              </a:buClr>
              <a:buFont typeface="Wingdings" pitchFamily="2" charset="2"/>
              <a:buNone/>
            </a:pPr>
            <a:r>
              <a:rPr lang="it-IT">
                <a:cs typeface="Arial" charset="0"/>
              </a:rPr>
              <a:t>di vista concettuale mentre</a:t>
            </a:r>
          </a:p>
          <a:p>
            <a:pPr algn="ctr">
              <a:lnSpc>
                <a:spcPct val="90000"/>
              </a:lnSpc>
              <a:buClr>
                <a:srgbClr val="99CC00"/>
              </a:buClr>
              <a:buFont typeface="Wingdings" pitchFamily="2" charset="2"/>
              <a:buNone/>
            </a:pPr>
            <a:r>
              <a:rPr lang="it-IT">
                <a:cs typeface="Arial" charset="0"/>
              </a:rPr>
              <a:t>la classificazione di </a:t>
            </a:r>
            <a:r>
              <a:rPr lang="it-IT">
                <a:solidFill>
                  <a:srgbClr val="99CC00"/>
                </a:solidFill>
                <a:cs typeface="Arial" charset="0"/>
              </a:rPr>
              <a:t>Flynn</a:t>
            </a:r>
          </a:p>
          <a:p>
            <a:pPr algn="ctr">
              <a:lnSpc>
                <a:spcPct val="90000"/>
              </a:lnSpc>
              <a:buClr>
                <a:srgbClr val="99CC00"/>
              </a:buClr>
              <a:buFont typeface="Wingdings" pitchFamily="2" charset="2"/>
              <a:buNone/>
            </a:pPr>
            <a:r>
              <a:rPr lang="it-IT">
                <a:cs typeface="Arial" charset="0"/>
              </a:rPr>
              <a:t>pur essendo meno precisa</a:t>
            </a:r>
          </a:p>
          <a:p>
            <a:pPr algn="ctr">
              <a:lnSpc>
                <a:spcPct val="90000"/>
              </a:lnSpc>
              <a:buClr>
                <a:srgbClr val="99CC00"/>
              </a:buClr>
              <a:buFont typeface="Wingdings" pitchFamily="2" charset="2"/>
              <a:buNone/>
            </a:pPr>
            <a:r>
              <a:rPr lang="it-IT">
                <a:cs typeface="Arial" charset="0"/>
              </a:rPr>
              <a:t>è assai più nota</a:t>
            </a:r>
          </a:p>
        </p:txBody>
      </p:sp>
      <p:sp>
        <p:nvSpPr>
          <p:cNvPr id="889860" name="AutoShape 4"/>
          <p:cNvSpPr>
            <a:spLocks noChangeArrowheads="1"/>
          </p:cNvSpPr>
          <p:nvPr/>
        </p:nvSpPr>
        <p:spPr bwMode="auto">
          <a:xfrm>
            <a:off x="1874838" y="1057275"/>
            <a:ext cx="6197600" cy="792163"/>
          </a:xfrm>
          <a:prstGeom prst="roundRect">
            <a:avLst>
              <a:gd name="adj" fmla="val 16667"/>
            </a:avLst>
          </a:prstGeom>
          <a:solidFill>
            <a:srgbClr val="000066">
              <a:alpha val="50000"/>
            </a:srgb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000066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89861" name="Text Box 5"/>
          <p:cNvSpPr txBox="1">
            <a:spLocks noChangeArrowheads="1"/>
          </p:cNvSpPr>
          <p:nvPr/>
        </p:nvSpPr>
        <p:spPr bwMode="auto">
          <a:xfrm>
            <a:off x="1252538" y="1154113"/>
            <a:ext cx="7442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3600">
                <a:solidFill>
                  <a:srgbClr val="FFCC00"/>
                </a:solidFill>
                <a:cs typeface="Arial" charset="0"/>
              </a:rPr>
              <a:t>Classificazione</a:t>
            </a:r>
            <a:endParaRPr lang="it-IT" altLang="it-IT" sz="3600">
              <a:solidFill>
                <a:srgbClr val="FFCC00"/>
              </a:solidFill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89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89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9858" grpId="0" animBg="1"/>
      <p:bldP spid="88985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8354" name="Picture 2" descr="bersaglio_slide_"/>
          <p:cNvPicPr>
            <a:picLocks noChangeAspect="1" noChangeArrowheads="1"/>
          </p:cNvPicPr>
          <p:nvPr/>
        </p:nvPicPr>
        <p:blipFill>
          <a:blip r:embed="rId3"/>
          <a:srcRect l="44858" t="3284" r="1210" b="39055"/>
          <a:stretch>
            <a:fillRect/>
          </a:stretch>
        </p:blipFill>
        <p:spPr bwMode="auto">
          <a:xfrm>
            <a:off x="6443663" y="1219200"/>
            <a:ext cx="2547937" cy="1839913"/>
          </a:xfrm>
          <a:prstGeom prst="rect">
            <a:avLst/>
          </a:prstGeom>
          <a:noFill/>
        </p:spPr>
      </p:pic>
      <p:sp>
        <p:nvSpPr>
          <p:cNvPr id="868355" name="Text Box 3"/>
          <p:cNvSpPr txBox="1">
            <a:spLocks noChangeArrowheads="1"/>
          </p:cNvSpPr>
          <p:nvPr/>
        </p:nvSpPr>
        <p:spPr bwMode="auto">
          <a:xfrm>
            <a:off x="1408113" y="1089025"/>
            <a:ext cx="571817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it-IT" sz="4200">
                <a:solidFill>
                  <a:srgbClr val="FFCC00"/>
                </a:solidFill>
                <a:cs typeface="Times New Roman" charset="0"/>
              </a:rPr>
              <a:t>Obiettivi del corso</a:t>
            </a:r>
            <a:endParaRPr lang="it-IT" altLang="it-IT" sz="4200">
              <a:solidFill>
                <a:srgbClr val="FFCC00"/>
              </a:solidFill>
              <a:cs typeface="Times New Roman" charset="0"/>
            </a:endParaRPr>
          </a:p>
        </p:txBody>
      </p:sp>
      <p:sp>
        <p:nvSpPr>
          <p:cNvPr id="868356" name="Text Box 4"/>
          <p:cNvSpPr txBox="1">
            <a:spLocks noChangeArrowheads="1"/>
          </p:cNvSpPr>
          <p:nvPr/>
        </p:nvSpPr>
        <p:spPr bwMode="auto">
          <a:xfrm>
            <a:off x="1403350" y="2624138"/>
            <a:ext cx="728345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573088" indent="-573088">
              <a:lnSpc>
                <a:spcPct val="90000"/>
              </a:lnSpc>
              <a:buClr>
                <a:srgbClr val="99CC00"/>
              </a:buClr>
              <a:buFont typeface="Wingdings" pitchFamily="2" charset="2"/>
              <a:buNone/>
            </a:pPr>
            <a:r>
              <a:rPr lang="it-IT" sz="32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Introduzione</a:t>
            </a:r>
          </a:p>
          <a:p>
            <a:pPr marL="573088" indent="-573088">
              <a:lnSpc>
                <a:spcPct val="90000"/>
              </a:lnSpc>
              <a:buClr>
                <a:srgbClr val="99CC00"/>
              </a:buClr>
              <a:buFont typeface="Wingdings" pitchFamily="2" charset="2"/>
              <a:buNone/>
            </a:pPr>
            <a:r>
              <a:rPr lang="it-IT" sz="32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			alle prossime lezioni</a:t>
            </a:r>
          </a:p>
        </p:txBody>
      </p:sp>
      <p:sp>
        <p:nvSpPr>
          <p:cNvPr id="868357" name="Text Box 5"/>
          <p:cNvSpPr txBox="1">
            <a:spLocks noChangeArrowheads="1"/>
          </p:cNvSpPr>
          <p:nvPr/>
        </p:nvSpPr>
        <p:spPr bwMode="auto">
          <a:xfrm>
            <a:off x="1403350" y="4681538"/>
            <a:ext cx="70373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476250" indent="-476250">
              <a:lnSpc>
                <a:spcPct val="90000"/>
              </a:lnSpc>
              <a:buClr>
                <a:srgbClr val="99CC00"/>
              </a:buClr>
              <a:buFont typeface="Wingdings" pitchFamily="2" charset="2"/>
              <a:buChar char="à"/>
            </a:pPr>
            <a:r>
              <a:rPr lang="it-IT" sz="3000"/>
              <a:t>Modelli computazionali</a:t>
            </a:r>
          </a:p>
        </p:txBody>
      </p:sp>
      <p:sp>
        <p:nvSpPr>
          <p:cNvPr id="868358" name="Text Box 6"/>
          <p:cNvSpPr txBox="1">
            <a:spLocks noChangeArrowheads="1"/>
          </p:cNvSpPr>
          <p:nvPr/>
        </p:nvSpPr>
        <p:spPr bwMode="auto">
          <a:xfrm>
            <a:off x="1403350" y="3705225"/>
            <a:ext cx="72834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476250" indent="-476250">
              <a:lnSpc>
                <a:spcPct val="90000"/>
              </a:lnSpc>
              <a:buClr>
                <a:srgbClr val="99CC00"/>
              </a:buClr>
              <a:buFont typeface="Wingdings" pitchFamily="2" charset="2"/>
              <a:buChar char="à"/>
            </a:pPr>
            <a:r>
              <a:rPr lang="it-IT" sz="30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Tassonomia delle architetture parallele e distribuite</a:t>
            </a:r>
          </a:p>
        </p:txBody>
      </p:sp>
      <p:sp>
        <p:nvSpPr>
          <p:cNvPr id="868359" name="Text Box 7"/>
          <p:cNvSpPr txBox="1">
            <a:spLocks noChangeArrowheads="1"/>
          </p:cNvSpPr>
          <p:nvPr/>
        </p:nvSpPr>
        <p:spPr bwMode="auto">
          <a:xfrm>
            <a:off x="1403350" y="5248275"/>
            <a:ext cx="72834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476250" indent="-476250">
              <a:lnSpc>
                <a:spcPct val="90000"/>
              </a:lnSpc>
              <a:buClr>
                <a:srgbClr val="99CC00"/>
              </a:buClr>
              <a:buFont typeface="Wingdings" pitchFamily="2" charset="2"/>
              <a:buChar char="à"/>
            </a:pPr>
            <a:r>
              <a:rPr lang="it-IT" sz="30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 clusters e le loro tecnologie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68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68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6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6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6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68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8355" grpId="0" autoUpdateAnimBg="0"/>
      <p:bldP spid="868356" grpId="0" autoUpdateAnimBg="0"/>
      <p:bldP spid="868357" grpId="0" autoUpdateAnimBg="0"/>
      <p:bldP spid="868358" grpId="0" autoUpdateAnimBg="0"/>
      <p:bldP spid="86835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6" name="Picture 16" descr="F:\Immagini\pto interrogativo_slide00.jpg"/>
          <p:cNvPicPr>
            <a:picLocks noChangeAspect="1" noChangeArrowheads="1"/>
          </p:cNvPicPr>
          <p:nvPr/>
        </p:nvPicPr>
        <p:blipFill>
          <a:blip r:embed="rId3"/>
          <a:srcRect l="55659" t="18903"/>
          <a:stretch>
            <a:fillRect/>
          </a:stretch>
        </p:blipFill>
        <p:spPr bwMode="auto">
          <a:xfrm>
            <a:off x="5400675" y="1863725"/>
            <a:ext cx="3295650" cy="4079875"/>
          </a:xfrm>
          <a:prstGeom prst="rect">
            <a:avLst/>
          </a:prstGeom>
          <a:noFill/>
        </p:spPr>
      </p:pic>
      <p:sp>
        <p:nvSpPr>
          <p:cNvPr id="890886" name="AutoShape 6"/>
          <p:cNvSpPr>
            <a:spLocks noChangeArrowheads="1"/>
          </p:cNvSpPr>
          <p:nvPr/>
        </p:nvSpPr>
        <p:spPr bwMode="auto">
          <a:xfrm>
            <a:off x="1546225" y="1057275"/>
            <a:ext cx="6854825" cy="792163"/>
          </a:xfrm>
          <a:prstGeom prst="roundRect">
            <a:avLst>
              <a:gd name="adj" fmla="val 16667"/>
            </a:avLst>
          </a:prstGeom>
          <a:solidFill>
            <a:srgbClr val="000066">
              <a:alpha val="50000"/>
            </a:srgb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000066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90887" name="Text Box 7"/>
          <p:cNvSpPr txBox="1">
            <a:spLocks noChangeArrowheads="1"/>
          </p:cNvSpPr>
          <p:nvPr/>
        </p:nvSpPr>
        <p:spPr bwMode="auto">
          <a:xfrm>
            <a:off x="1252538" y="1154113"/>
            <a:ext cx="7442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3600">
                <a:solidFill>
                  <a:srgbClr val="FFCC00"/>
                </a:solidFill>
                <a:cs typeface="Arial" charset="0"/>
              </a:rPr>
              <a:t>Classificazione di Enslow</a:t>
            </a:r>
            <a:endParaRPr lang="it-IT" altLang="it-IT" sz="3600">
              <a:solidFill>
                <a:srgbClr val="FFCC00"/>
              </a:solidFill>
              <a:cs typeface="Arial" charset="0"/>
            </a:endParaRPr>
          </a:p>
        </p:txBody>
      </p:sp>
      <p:sp>
        <p:nvSpPr>
          <p:cNvPr id="890897" name="AutoShape 17"/>
          <p:cNvSpPr>
            <a:spLocks noChangeArrowheads="1"/>
          </p:cNvSpPr>
          <p:nvPr/>
        </p:nvSpPr>
        <p:spPr bwMode="auto">
          <a:xfrm>
            <a:off x="1301750" y="2428875"/>
            <a:ext cx="4568825" cy="976313"/>
          </a:xfrm>
          <a:prstGeom prst="roundRect">
            <a:avLst>
              <a:gd name="adj" fmla="val 9583"/>
            </a:avLst>
          </a:prstGeom>
          <a:solidFill>
            <a:srgbClr val="666699">
              <a:alpha val="50000"/>
            </a:srgbClr>
          </a:solidFill>
          <a:ln w="38100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90898" name="Rectangle 18"/>
          <p:cNvSpPr>
            <a:spLocks noChangeArrowheads="1"/>
          </p:cNvSpPr>
          <p:nvPr/>
        </p:nvSpPr>
        <p:spPr bwMode="auto">
          <a:xfrm>
            <a:off x="1273175" y="2487613"/>
            <a:ext cx="4560888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buClr>
                <a:srgbClr val="99CC00"/>
              </a:buClr>
              <a:buFont typeface="Wingdings" pitchFamily="2" charset="2"/>
              <a:buNone/>
            </a:pPr>
            <a:r>
              <a:rPr lang="it-IT">
                <a:cs typeface="Arial" charset="0"/>
              </a:rPr>
              <a:t>Che cosa è distribuito</a:t>
            </a:r>
          </a:p>
          <a:p>
            <a:pPr algn="r">
              <a:lnSpc>
                <a:spcPct val="90000"/>
              </a:lnSpc>
              <a:buClr>
                <a:srgbClr val="99CC00"/>
              </a:buClr>
              <a:buFont typeface="Wingdings" pitchFamily="2" charset="2"/>
              <a:buNone/>
            </a:pPr>
            <a:r>
              <a:rPr lang="it-IT">
                <a:cs typeface="Arial" charset="0"/>
              </a:rPr>
              <a:t>in un sistema</a:t>
            </a:r>
          </a:p>
        </p:txBody>
      </p:sp>
      <p:grpSp>
        <p:nvGrpSpPr>
          <p:cNvPr id="890905" name="Group 25"/>
          <p:cNvGrpSpPr>
            <a:grpSpLocks/>
          </p:cNvGrpSpPr>
          <p:nvPr/>
        </p:nvGrpSpPr>
        <p:grpSpPr bwMode="auto">
          <a:xfrm>
            <a:off x="1870075" y="3687763"/>
            <a:ext cx="2914650" cy="558800"/>
            <a:chOff x="1108" y="2418"/>
            <a:chExt cx="1836" cy="352"/>
          </a:xfrm>
        </p:grpSpPr>
        <p:sp>
          <p:nvSpPr>
            <p:cNvPr id="890902" name="Rectangle 22"/>
            <p:cNvSpPr>
              <a:spLocks noChangeArrowheads="1"/>
            </p:cNvSpPr>
            <p:nvPr/>
          </p:nvSpPr>
          <p:spPr bwMode="auto">
            <a:xfrm>
              <a:off x="1108" y="2426"/>
              <a:ext cx="1836" cy="344"/>
            </a:xfrm>
            <a:prstGeom prst="rect">
              <a:avLst/>
            </a:prstGeom>
            <a:solidFill>
              <a:srgbClr val="B871FF">
                <a:alpha val="50000"/>
              </a:srgbClr>
            </a:solidFill>
            <a:ln w="381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890899" name="Rectangle 19"/>
            <p:cNvSpPr>
              <a:spLocks noChangeArrowheads="1"/>
            </p:cNvSpPr>
            <p:nvPr/>
          </p:nvSpPr>
          <p:spPr bwMode="auto">
            <a:xfrm>
              <a:off x="1156" y="2418"/>
              <a:ext cx="174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it-IT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Elaborazione</a:t>
              </a:r>
            </a:p>
          </p:txBody>
        </p:sp>
      </p:grpSp>
      <p:grpSp>
        <p:nvGrpSpPr>
          <p:cNvPr id="890906" name="Group 26"/>
          <p:cNvGrpSpPr>
            <a:grpSpLocks/>
          </p:cNvGrpSpPr>
          <p:nvPr/>
        </p:nvGrpSpPr>
        <p:grpSpPr bwMode="auto">
          <a:xfrm>
            <a:off x="2706688" y="4354513"/>
            <a:ext cx="1241425" cy="550862"/>
            <a:chOff x="1635" y="2811"/>
            <a:chExt cx="782" cy="347"/>
          </a:xfrm>
        </p:grpSpPr>
        <p:sp>
          <p:nvSpPr>
            <p:cNvPr id="890903" name="Rectangle 23"/>
            <p:cNvSpPr>
              <a:spLocks noChangeArrowheads="1"/>
            </p:cNvSpPr>
            <p:nvPr/>
          </p:nvSpPr>
          <p:spPr bwMode="auto">
            <a:xfrm>
              <a:off x="1635" y="2814"/>
              <a:ext cx="782" cy="344"/>
            </a:xfrm>
            <a:prstGeom prst="rect">
              <a:avLst/>
            </a:prstGeom>
            <a:solidFill>
              <a:srgbClr val="952BFF">
                <a:alpha val="50000"/>
              </a:srgbClr>
            </a:solidFill>
            <a:ln w="381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890900" name="Rectangle 20"/>
            <p:cNvSpPr>
              <a:spLocks noChangeArrowheads="1"/>
            </p:cNvSpPr>
            <p:nvPr/>
          </p:nvSpPr>
          <p:spPr bwMode="auto">
            <a:xfrm>
              <a:off x="1710" y="2811"/>
              <a:ext cx="63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it-IT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Dati</a:t>
              </a:r>
            </a:p>
          </p:txBody>
        </p:sp>
      </p:grpSp>
      <p:grpSp>
        <p:nvGrpSpPr>
          <p:cNvPr id="890907" name="Group 27"/>
          <p:cNvGrpSpPr>
            <a:grpSpLocks/>
          </p:cNvGrpSpPr>
          <p:nvPr/>
        </p:nvGrpSpPr>
        <p:grpSpPr bwMode="auto">
          <a:xfrm>
            <a:off x="3362325" y="5014913"/>
            <a:ext cx="2225675" cy="550862"/>
            <a:chOff x="2048" y="3204"/>
            <a:chExt cx="1402" cy="347"/>
          </a:xfrm>
        </p:grpSpPr>
        <p:sp>
          <p:nvSpPr>
            <p:cNvPr id="890904" name="Rectangle 24"/>
            <p:cNvSpPr>
              <a:spLocks noChangeArrowheads="1"/>
            </p:cNvSpPr>
            <p:nvPr/>
          </p:nvSpPr>
          <p:spPr bwMode="auto">
            <a:xfrm>
              <a:off x="2048" y="3207"/>
              <a:ext cx="1402" cy="344"/>
            </a:xfrm>
            <a:prstGeom prst="rect">
              <a:avLst/>
            </a:prstGeom>
            <a:solidFill>
              <a:srgbClr val="6600CC">
                <a:alpha val="50000"/>
              </a:srgbClr>
            </a:solidFill>
            <a:ln w="381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890901" name="Rectangle 21"/>
            <p:cNvSpPr>
              <a:spLocks noChangeArrowheads="1"/>
            </p:cNvSpPr>
            <p:nvPr/>
          </p:nvSpPr>
          <p:spPr bwMode="auto">
            <a:xfrm>
              <a:off x="2116" y="3204"/>
              <a:ext cx="126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it-IT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Controllo</a:t>
              </a: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9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90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89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9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90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9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9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9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886" grpId="0" animBg="1"/>
      <p:bldP spid="890887" grpId="0" autoUpdateAnimBg="0"/>
      <p:bldP spid="890897" grpId="0" animBg="1"/>
      <p:bldP spid="89089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7" name="AutoShape 3"/>
          <p:cNvSpPr>
            <a:spLocks noChangeArrowheads="1"/>
          </p:cNvSpPr>
          <p:nvPr/>
        </p:nvSpPr>
        <p:spPr bwMode="auto">
          <a:xfrm>
            <a:off x="1546225" y="1057275"/>
            <a:ext cx="6854825" cy="792163"/>
          </a:xfrm>
          <a:prstGeom prst="roundRect">
            <a:avLst>
              <a:gd name="adj" fmla="val 16667"/>
            </a:avLst>
          </a:prstGeom>
          <a:solidFill>
            <a:srgbClr val="000066">
              <a:alpha val="50000"/>
            </a:srgb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000066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91908" name="Text Box 4"/>
          <p:cNvSpPr txBox="1">
            <a:spLocks noChangeArrowheads="1"/>
          </p:cNvSpPr>
          <p:nvPr/>
        </p:nvSpPr>
        <p:spPr bwMode="auto">
          <a:xfrm>
            <a:off x="1252538" y="1154113"/>
            <a:ext cx="7442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3600">
                <a:solidFill>
                  <a:srgbClr val="FFCC00"/>
                </a:solidFill>
                <a:cs typeface="Arial" charset="0"/>
              </a:rPr>
              <a:t>Classificazione di Enslow</a:t>
            </a:r>
            <a:endParaRPr lang="it-IT" altLang="it-IT" sz="3600">
              <a:solidFill>
                <a:srgbClr val="FFCC00"/>
              </a:solidFill>
              <a:cs typeface="Arial" charset="0"/>
            </a:endParaRPr>
          </a:p>
        </p:txBody>
      </p:sp>
      <p:sp>
        <p:nvSpPr>
          <p:cNvPr id="891920" name="AutoShape 16"/>
          <p:cNvSpPr>
            <a:spLocks noChangeArrowheads="1"/>
          </p:cNvSpPr>
          <p:nvPr/>
        </p:nvSpPr>
        <p:spPr bwMode="auto">
          <a:xfrm>
            <a:off x="1462088" y="2584450"/>
            <a:ext cx="6537325" cy="1133475"/>
          </a:xfrm>
          <a:prstGeom prst="roundRect">
            <a:avLst>
              <a:gd name="adj" fmla="val 9583"/>
            </a:avLst>
          </a:prstGeom>
          <a:solidFill>
            <a:srgbClr val="666699">
              <a:alpha val="50000"/>
            </a:srgbClr>
          </a:solidFill>
          <a:ln w="38100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91921" name="Rectangle 17"/>
          <p:cNvSpPr>
            <a:spLocks noChangeArrowheads="1"/>
          </p:cNvSpPr>
          <p:nvPr/>
        </p:nvSpPr>
        <p:spPr bwMode="auto">
          <a:xfrm>
            <a:off x="1192213" y="2592388"/>
            <a:ext cx="66309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381000" indent="-381000">
              <a:lnSpc>
                <a:spcPct val="90000"/>
              </a:lnSpc>
              <a:buClr>
                <a:srgbClr val="99CC00"/>
              </a:buClr>
              <a:buFont typeface="Wingdings" pitchFamily="2" charset="2"/>
              <a:buChar char="è"/>
            </a:pPr>
            <a:r>
              <a:rPr lang="it-IT" sz="2400">
                <a:cs typeface="Arial" charset="0"/>
              </a:rPr>
              <a:t>La classificazione di Enslow colloca</a:t>
            </a:r>
          </a:p>
          <a:p>
            <a:pPr marL="381000" indent="-381000">
              <a:lnSpc>
                <a:spcPct val="90000"/>
              </a:lnSpc>
              <a:buClr>
                <a:srgbClr val="99CC00"/>
              </a:buClr>
              <a:buFont typeface="Wingdings" pitchFamily="2" charset="2"/>
              <a:buNone/>
            </a:pPr>
            <a:r>
              <a:rPr lang="it-IT" sz="2400">
                <a:cs typeface="Arial" charset="0"/>
              </a:rPr>
              <a:t>	le architetture in uno spazio tridimensionale</a:t>
            </a:r>
          </a:p>
        </p:txBody>
      </p:sp>
      <p:sp>
        <p:nvSpPr>
          <p:cNvPr id="891922" name="AutoShape 18"/>
          <p:cNvSpPr>
            <a:spLocks noChangeArrowheads="1"/>
          </p:cNvSpPr>
          <p:nvPr/>
        </p:nvSpPr>
        <p:spPr bwMode="auto">
          <a:xfrm>
            <a:off x="1462088" y="4095750"/>
            <a:ext cx="7167562" cy="823913"/>
          </a:xfrm>
          <a:prstGeom prst="roundRect">
            <a:avLst>
              <a:gd name="adj" fmla="val 9583"/>
            </a:avLst>
          </a:prstGeom>
          <a:solidFill>
            <a:srgbClr val="666699">
              <a:alpha val="50000"/>
            </a:srgbClr>
          </a:solidFill>
          <a:ln w="38100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91923" name="Rectangle 19"/>
          <p:cNvSpPr>
            <a:spLocks noChangeArrowheads="1"/>
          </p:cNvSpPr>
          <p:nvPr/>
        </p:nvSpPr>
        <p:spPr bwMode="auto">
          <a:xfrm>
            <a:off x="1192213" y="4111625"/>
            <a:ext cx="74803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381000" indent="-381000">
              <a:lnSpc>
                <a:spcPct val="90000"/>
              </a:lnSpc>
              <a:buClr>
                <a:srgbClr val="99CC00"/>
              </a:buClr>
              <a:buFont typeface="Wingdings" pitchFamily="2" charset="2"/>
              <a:buChar char="è"/>
            </a:pPr>
            <a:r>
              <a:rPr lang="it-IT" sz="2400">
                <a:cs typeface="Arial" charset="0"/>
              </a:rPr>
              <a:t>Un sistema è completamente distribuito se lo è nelle tre dimensioni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91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91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89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9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920" grpId="0" animBg="1"/>
      <p:bldP spid="891921" grpId="0" autoUpdateAnimBg="0"/>
      <p:bldP spid="891922" grpId="0" animBg="1"/>
      <p:bldP spid="89192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2940" name="Picture 12" descr="F:\Immagini\freccia 02_slide.jpg"/>
          <p:cNvPicPr>
            <a:picLocks noChangeAspect="1" noChangeArrowheads="1"/>
          </p:cNvPicPr>
          <p:nvPr/>
        </p:nvPicPr>
        <p:blipFill>
          <a:blip r:embed="rId3"/>
          <a:srcRect l="63199"/>
          <a:stretch>
            <a:fillRect/>
          </a:stretch>
        </p:blipFill>
        <p:spPr bwMode="auto">
          <a:xfrm>
            <a:off x="5961063" y="912813"/>
            <a:ext cx="2735262" cy="5030787"/>
          </a:xfrm>
          <a:prstGeom prst="rect">
            <a:avLst/>
          </a:prstGeom>
          <a:noFill/>
        </p:spPr>
      </p:pic>
      <p:sp>
        <p:nvSpPr>
          <p:cNvPr id="892930" name="AutoShape 2"/>
          <p:cNvSpPr>
            <a:spLocks noChangeArrowheads="1"/>
          </p:cNvSpPr>
          <p:nvPr/>
        </p:nvSpPr>
        <p:spPr bwMode="auto">
          <a:xfrm>
            <a:off x="1546225" y="1057275"/>
            <a:ext cx="6854825" cy="792163"/>
          </a:xfrm>
          <a:prstGeom prst="roundRect">
            <a:avLst>
              <a:gd name="adj" fmla="val 16667"/>
            </a:avLst>
          </a:prstGeom>
          <a:solidFill>
            <a:srgbClr val="000066">
              <a:alpha val="50000"/>
            </a:srgb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000066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92931" name="Text Box 3"/>
          <p:cNvSpPr txBox="1">
            <a:spLocks noChangeArrowheads="1"/>
          </p:cNvSpPr>
          <p:nvPr/>
        </p:nvSpPr>
        <p:spPr bwMode="auto">
          <a:xfrm>
            <a:off x="1252538" y="1154113"/>
            <a:ext cx="7442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3600">
                <a:solidFill>
                  <a:srgbClr val="FFCC00"/>
                </a:solidFill>
                <a:cs typeface="Arial" charset="0"/>
              </a:rPr>
              <a:t>Classificazione di Enslow</a:t>
            </a:r>
            <a:endParaRPr lang="it-IT" altLang="it-IT" sz="3600">
              <a:solidFill>
                <a:srgbClr val="FFCC00"/>
              </a:solidFill>
              <a:cs typeface="Arial" charset="0"/>
            </a:endParaRPr>
          </a:p>
        </p:txBody>
      </p:sp>
      <p:sp>
        <p:nvSpPr>
          <p:cNvPr id="892932" name="AutoShape 4"/>
          <p:cNvSpPr>
            <a:spLocks noChangeArrowheads="1"/>
          </p:cNvSpPr>
          <p:nvPr/>
        </p:nvSpPr>
        <p:spPr bwMode="auto">
          <a:xfrm>
            <a:off x="1393825" y="3062288"/>
            <a:ext cx="5762625" cy="549275"/>
          </a:xfrm>
          <a:prstGeom prst="roundRect">
            <a:avLst>
              <a:gd name="adj" fmla="val 9583"/>
            </a:avLst>
          </a:prstGeom>
          <a:solidFill>
            <a:srgbClr val="666699">
              <a:alpha val="50000"/>
            </a:srgbClr>
          </a:solidFill>
          <a:ln w="38100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92933" name="Rectangle 5"/>
          <p:cNvSpPr>
            <a:spLocks noChangeArrowheads="1"/>
          </p:cNvSpPr>
          <p:nvPr/>
        </p:nvSpPr>
        <p:spPr bwMode="auto">
          <a:xfrm>
            <a:off x="1381125" y="3087688"/>
            <a:ext cx="57880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381000" indent="-381000" algn="ctr">
              <a:lnSpc>
                <a:spcPct val="90000"/>
              </a:lnSpc>
              <a:buClr>
                <a:srgbClr val="99CC00"/>
              </a:buClr>
              <a:buFont typeface="Wingdings" pitchFamily="2" charset="2"/>
              <a:buNone/>
            </a:pPr>
            <a:r>
              <a:rPr lang="it-IT" sz="2600">
                <a:cs typeface="Arial" charset="0"/>
              </a:rPr>
              <a:t>Unità di elaborazione singola</a:t>
            </a:r>
          </a:p>
        </p:txBody>
      </p:sp>
      <p:sp>
        <p:nvSpPr>
          <p:cNvPr id="892934" name="AutoShape 6"/>
          <p:cNvSpPr>
            <a:spLocks noChangeArrowheads="1"/>
          </p:cNvSpPr>
          <p:nvPr/>
        </p:nvSpPr>
        <p:spPr bwMode="auto">
          <a:xfrm>
            <a:off x="1393825" y="3706813"/>
            <a:ext cx="5762625" cy="917575"/>
          </a:xfrm>
          <a:prstGeom prst="roundRect">
            <a:avLst>
              <a:gd name="adj" fmla="val 9583"/>
            </a:avLst>
          </a:prstGeom>
          <a:solidFill>
            <a:srgbClr val="666699">
              <a:alpha val="50000"/>
            </a:srgbClr>
          </a:solidFill>
          <a:ln w="38100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92935" name="Rectangle 7"/>
          <p:cNvSpPr>
            <a:spLocks noChangeArrowheads="1"/>
          </p:cNvSpPr>
          <p:nvPr/>
        </p:nvSpPr>
        <p:spPr bwMode="auto">
          <a:xfrm>
            <a:off x="1381125" y="3730625"/>
            <a:ext cx="578802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381000" indent="-381000" algn="ctr">
              <a:lnSpc>
                <a:spcPct val="90000"/>
              </a:lnSpc>
            </a:pPr>
            <a:r>
              <a:rPr lang="it-IT" sz="2600">
                <a:cs typeface="Arial" charset="0"/>
              </a:rPr>
              <a:t>Unità di elaborazione singola</a:t>
            </a:r>
          </a:p>
          <a:p>
            <a:pPr marL="381000" indent="-381000" algn="ctr">
              <a:lnSpc>
                <a:spcPct val="90000"/>
              </a:lnSpc>
            </a:pPr>
            <a:r>
              <a:rPr lang="it-IT" sz="2600">
                <a:cs typeface="Arial" charset="0"/>
              </a:rPr>
              <a:t>ma con più unità funzionali</a:t>
            </a:r>
          </a:p>
        </p:txBody>
      </p:sp>
      <p:sp>
        <p:nvSpPr>
          <p:cNvPr id="892936" name="AutoShape 8"/>
          <p:cNvSpPr>
            <a:spLocks noChangeArrowheads="1"/>
          </p:cNvSpPr>
          <p:nvPr/>
        </p:nvSpPr>
        <p:spPr bwMode="auto">
          <a:xfrm>
            <a:off x="1387475" y="4714875"/>
            <a:ext cx="5969000" cy="909638"/>
          </a:xfrm>
          <a:prstGeom prst="roundRect">
            <a:avLst>
              <a:gd name="adj" fmla="val 9583"/>
            </a:avLst>
          </a:prstGeom>
          <a:solidFill>
            <a:srgbClr val="666699">
              <a:alpha val="50000"/>
            </a:srgbClr>
          </a:solidFill>
          <a:ln w="38100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92937" name="Rectangle 9"/>
          <p:cNvSpPr>
            <a:spLocks noChangeArrowheads="1"/>
          </p:cNvSpPr>
          <p:nvPr/>
        </p:nvSpPr>
        <p:spPr bwMode="auto">
          <a:xfrm>
            <a:off x="1389063" y="4738688"/>
            <a:ext cx="596265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381000" indent="-381000" algn="ctr">
              <a:lnSpc>
                <a:spcPct val="90000"/>
              </a:lnSpc>
            </a:pPr>
            <a:r>
              <a:rPr lang="it-IT" sz="2600">
                <a:cs typeface="Arial" charset="0"/>
              </a:rPr>
              <a:t>Unità di elaborazione multiple</a:t>
            </a:r>
          </a:p>
          <a:p>
            <a:pPr marL="381000" indent="-381000" algn="ctr">
              <a:lnSpc>
                <a:spcPct val="90000"/>
              </a:lnSpc>
            </a:pPr>
            <a:r>
              <a:rPr lang="it-IT" sz="2600">
                <a:cs typeface="Arial" charset="0"/>
              </a:rPr>
              <a:t>omogenee o eterogenee</a:t>
            </a:r>
          </a:p>
        </p:txBody>
      </p:sp>
      <p:sp>
        <p:nvSpPr>
          <p:cNvPr id="892938" name="AutoShape 10"/>
          <p:cNvSpPr>
            <a:spLocks noChangeArrowheads="1"/>
          </p:cNvSpPr>
          <p:nvPr/>
        </p:nvSpPr>
        <p:spPr bwMode="auto">
          <a:xfrm>
            <a:off x="1404938" y="2284413"/>
            <a:ext cx="6797675" cy="588962"/>
          </a:xfrm>
          <a:prstGeom prst="roundRect">
            <a:avLst>
              <a:gd name="adj" fmla="val 9583"/>
            </a:avLst>
          </a:prstGeom>
          <a:solidFill>
            <a:srgbClr val="6600CC">
              <a:alpha val="50000"/>
            </a:srgbClr>
          </a:solidFill>
          <a:ln w="38100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92939" name="Rectangle 11"/>
          <p:cNvSpPr>
            <a:spLocks noChangeArrowheads="1"/>
          </p:cNvSpPr>
          <p:nvPr/>
        </p:nvSpPr>
        <p:spPr bwMode="auto">
          <a:xfrm>
            <a:off x="1082675" y="2343150"/>
            <a:ext cx="74390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484188" indent="-484188" algn="ctr">
              <a:lnSpc>
                <a:spcPct val="90000"/>
              </a:lnSpc>
              <a:buClr>
                <a:srgbClr val="99CC00"/>
              </a:buClr>
              <a:buFont typeface="Wingdings" pitchFamily="2" charset="2"/>
              <a:buNone/>
            </a:pPr>
            <a:r>
              <a:rPr lang="it-IT">
                <a:solidFill>
                  <a:srgbClr val="FF9900"/>
                </a:solidFill>
                <a:cs typeface="Arial" charset="0"/>
              </a:rPr>
              <a:t>Distribuzione della elaborazione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92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92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92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892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92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892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92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892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92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2932" grpId="0" animBg="1"/>
      <p:bldP spid="892933" grpId="0" autoUpdateAnimBg="0"/>
      <p:bldP spid="892934" grpId="0" animBg="1"/>
      <p:bldP spid="892935" grpId="0" autoUpdateAnimBg="0"/>
      <p:bldP spid="892936" grpId="0" animBg="1"/>
      <p:bldP spid="892937" grpId="0" autoUpdateAnimBg="0"/>
      <p:bldP spid="892938" grpId="0" animBg="1"/>
      <p:bldP spid="892939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3954" name="Picture 2" descr="F:\Immagini\freccia 02_slide.jpg"/>
          <p:cNvPicPr>
            <a:picLocks noChangeAspect="1" noChangeArrowheads="1"/>
          </p:cNvPicPr>
          <p:nvPr/>
        </p:nvPicPr>
        <p:blipFill>
          <a:blip r:embed="rId3"/>
          <a:srcRect l="63199"/>
          <a:stretch>
            <a:fillRect/>
          </a:stretch>
        </p:blipFill>
        <p:spPr bwMode="auto">
          <a:xfrm>
            <a:off x="5961063" y="912813"/>
            <a:ext cx="2735262" cy="5030787"/>
          </a:xfrm>
          <a:prstGeom prst="rect">
            <a:avLst/>
          </a:prstGeom>
          <a:noFill/>
        </p:spPr>
      </p:pic>
      <p:sp>
        <p:nvSpPr>
          <p:cNvPr id="893955" name="AutoShape 3"/>
          <p:cNvSpPr>
            <a:spLocks noChangeArrowheads="1"/>
          </p:cNvSpPr>
          <p:nvPr/>
        </p:nvSpPr>
        <p:spPr bwMode="auto">
          <a:xfrm>
            <a:off x="1546225" y="1057275"/>
            <a:ext cx="6854825" cy="792163"/>
          </a:xfrm>
          <a:prstGeom prst="roundRect">
            <a:avLst>
              <a:gd name="adj" fmla="val 16667"/>
            </a:avLst>
          </a:prstGeom>
          <a:solidFill>
            <a:srgbClr val="000066">
              <a:alpha val="50000"/>
            </a:srgb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000066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93956" name="Text Box 4"/>
          <p:cNvSpPr txBox="1">
            <a:spLocks noChangeArrowheads="1"/>
          </p:cNvSpPr>
          <p:nvPr/>
        </p:nvSpPr>
        <p:spPr bwMode="auto">
          <a:xfrm>
            <a:off x="1252538" y="1154113"/>
            <a:ext cx="7442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3600">
                <a:solidFill>
                  <a:srgbClr val="FFCC00"/>
                </a:solidFill>
                <a:cs typeface="Arial" charset="0"/>
              </a:rPr>
              <a:t>Classificazione di Enslow</a:t>
            </a:r>
            <a:endParaRPr lang="it-IT" altLang="it-IT" sz="3600">
              <a:solidFill>
                <a:srgbClr val="FFCC00"/>
              </a:solidFill>
              <a:cs typeface="Arial" charset="0"/>
            </a:endParaRPr>
          </a:p>
        </p:txBody>
      </p:sp>
      <p:sp>
        <p:nvSpPr>
          <p:cNvPr id="893957" name="AutoShape 5"/>
          <p:cNvSpPr>
            <a:spLocks noChangeArrowheads="1"/>
          </p:cNvSpPr>
          <p:nvPr/>
        </p:nvSpPr>
        <p:spPr bwMode="auto">
          <a:xfrm>
            <a:off x="1392238" y="3062288"/>
            <a:ext cx="5046662" cy="549275"/>
          </a:xfrm>
          <a:prstGeom prst="roundRect">
            <a:avLst>
              <a:gd name="adj" fmla="val 9583"/>
            </a:avLst>
          </a:prstGeom>
          <a:solidFill>
            <a:srgbClr val="666699">
              <a:alpha val="50000"/>
            </a:srgbClr>
          </a:solidFill>
          <a:ln w="38100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93958" name="Rectangle 6"/>
          <p:cNvSpPr>
            <a:spLocks noChangeArrowheads="1"/>
          </p:cNvSpPr>
          <p:nvPr/>
        </p:nvSpPr>
        <p:spPr bwMode="auto">
          <a:xfrm>
            <a:off x="1016000" y="3087688"/>
            <a:ext cx="57880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381000" indent="-381000" algn="ctr">
              <a:lnSpc>
                <a:spcPct val="90000"/>
              </a:lnSpc>
              <a:buClr>
                <a:srgbClr val="99CC00"/>
              </a:buClr>
              <a:buFont typeface="Wingdings" pitchFamily="2" charset="2"/>
              <a:buNone/>
            </a:pPr>
            <a:r>
              <a:rPr lang="it-IT" sz="2600">
                <a:cs typeface="Arial" charset="0"/>
              </a:rPr>
              <a:t>Base di dati centralizzata</a:t>
            </a:r>
          </a:p>
        </p:txBody>
      </p:sp>
      <p:sp>
        <p:nvSpPr>
          <p:cNvPr id="893959" name="AutoShape 7"/>
          <p:cNvSpPr>
            <a:spLocks noChangeArrowheads="1"/>
          </p:cNvSpPr>
          <p:nvPr/>
        </p:nvSpPr>
        <p:spPr bwMode="auto">
          <a:xfrm>
            <a:off x="1385888" y="3706813"/>
            <a:ext cx="6831012" cy="917575"/>
          </a:xfrm>
          <a:prstGeom prst="roundRect">
            <a:avLst>
              <a:gd name="adj" fmla="val 9583"/>
            </a:avLst>
          </a:prstGeom>
          <a:solidFill>
            <a:srgbClr val="666699">
              <a:alpha val="50000"/>
            </a:srgbClr>
          </a:solidFill>
          <a:ln w="38100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93960" name="Rectangle 8"/>
          <p:cNvSpPr>
            <a:spLocks noChangeArrowheads="1"/>
          </p:cNvSpPr>
          <p:nvPr/>
        </p:nvSpPr>
        <p:spPr bwMode="auto">
          <a:xfrm>
            <a:off x="1370013" y="3754438"/>
            <a:ext cx="68580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381000" indent="-381000" algn="ctr">
              <a:lnSpc>
                <a:spcPct val="90000"/>
              </a:lnSpc>
            </a:pPr>
            <a:r>
              <a:rPr lang="it-IT" sz="2600">
                <a:cs typeface="Arial" charset="0"/>
              </a:rPr>
              <a:t>Base di dati distribuita fisicamente con direttorio centralizzato</a:t>
            </a:r>
          </a:p>
        </p:txBody>
      </p:sp>
      <p:sp>
        <p:nvSpPr>
          <p:cNvPr id="893961" name="AutoShape 9"/>
          <p:cNvSpPr>
            <a:spLocks noChangeArrowheads="1"/>
          </p:cNvSpPr>
          <p:nvPr/>
        </p:nvSpPr>
        <p:spPr bwMode="auto">
          <a:xfrm>
            <a:off x="1385888" y="4714875"/>
            <a:ext cx="6831012" cy="909638"/>
          </a:xfrm>
          <a:prstGeom prst="roundRect">
            <a:avLst>
              <a:gd name="adj" fmla="val 9583"/>
            </a:avLst>
          </a:prstGeom>
          <a:solidFill>
            <a:srgbClr val="666699">
              <a:alpha val="50000"/>
            </a:srgbClr>
          </a:solidFill>
          <a:ln w="38100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1317625" y="4762500"/>
            <a:ext cx="696277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381000" indent="-381000" algn="ctr">
              <a:lnSpc>
                <a:spcPct val="90000"/>
              </a:lnSpc>
            </a:pPr>
            <a:r>
              <a:rPr lang="it-IT" sz="2600">
                <a:cs typeface="Arial" charset="0"/>
              </a:rPr>
              <a:t>Base</a:t>
            </a:r>
            <a:r>
              <a:rPr lang="it-IT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600">
                <a:cs typeface="Arial" charset="0"/>
              </a:rPr>
              <a:t>di dati distribuita fisicamente senza direttorio centralizzato</a:t>
            </a:r>
          </a:p>
        </p:txBody>
      </p:sp>
      <p:sp>
        <p:nvSpPr>
          <p:cNvPr id="893963" name="AutoShape 11"/>
          <p:cNvSpPr>
            <a:spLocks noChangeArrowheads="1"/>
          </p:cNvSpPr>
          <p:nvPr/>
        </p:nvSpPr>
        <p:spPr bwMode="auto">
          <a:xfrm>
            <a:off x="1560513" y="2284413"/>
            <a:ext cx="4708525" cy="588962"/>
          </a:xfrm>
          <a:prstGeom prst="roundRect">
            <a:avLst>
              <a:gd name="adj" fmla="val 9583"/>
            </a:avLst>
          </a:prstGeom>
          <a:solidFill>
            <a:srgbClr val="6600CC">
              <a:alpha val="50000"/>
            </a:srgbClr>
          </a:solidFill>
          <a:ln w="38100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93964" name="Rectangle 12"/>
          <p:cNvSpPr>
            <a:spLocks noChangeArrowheads="1"/>
          </p:cNvSpPr>
          <p:nvPr/>
        </p:nvSpPr>
        <p:spPr bwMode="auto">
          <a:xfrm>
            <a:off x="1625600" y="2343150"/>
            <a:ext cx="4575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484188" indent="-484188" algn="ctr">
              <a:lnSpc>
                <a:spcPct val="90000"/>
              </a:lnSpc>
              <a:buClr>
                <a:srgbClr val="99CC00"/>
              </a:buClr>
              <a:buFont typeface="Wingdings" pitchFamily="2" charset="2"/>
              <a:buNone/>
            </a:pPr>
            <a:r>
              <a:rPr lang="it-IT">
                <a:solidFill>
                  <a:srgbClr val="FF9900"/>
                </a:solidFill>
                <a:cs typeface="Arial" charset="0"/>
              </a:rPr>
              <a:t>Distribuzione dei dati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93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93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89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9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893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93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893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93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3957" grpId="0" animBg="1"/>
      <p:bldP spid="893958" grpId="0" autoUpdateAnimBg="0"/>
      <p:bldP spid="893959" grpId="0" animBg="1"/>
      <p:bldP spid="893960" grpId="0" autoUpdateAnimBg="0"/>
      <p:bldP spid="893961" grpId="0" animBg="1"/>
      <p:bldP spid="893962" grpId="0" autoUpdateAnimBg="0"/>
      <p:bldP spid="893963" grpId="0" animBg="1"/>
      <p:bldP spid="89396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4978" name="Picture 2" descr="F:\Immagini\freccia 02_slide.jpg"/>
          <p:cNvPicPr>
            <a:picLocks noChangeAspect="1" noChangeArrowheads="1"/>
          </p:cNvPicPr>
          <p:nvPr/>
        </p:nvPicPr>
        <p:blipFill>
          <a:blip r:embed="rId3"/>
          <a:srcRect l="63199"/>
          <a:stretch>
            <a:fillRect/>
          </a:stretch>
        </p:blipFill>
        <p:spPr bwMode="auto">
          <a:xfrm>
            <a:off x="5961063" y="912813"/>
            <a:ext cx="2735262" cy="5030787"/>
          </a:xfrm>
          <a:prstGeom prst="rect">
            <a:avLst/>
          </a:prstGeom>
          <a:noFill/>
        </p:spPr>
      </p:pic>
      <p:sp>
        <p:nvSpPr>
          <p:cNvPr id="894979" name="AutoShape 3"/>
          <p:cNvSpPr>
            <a:spLocks noChangeArrowheads="1"/>
          </p:cNvSpPr>
          <p:nvPr/>
        </p:nvSpPr>
        <p:spPr bwMode="auto">
          <a:xfrm>
            <a:off x="1546225" y="1057275"/>
            <a:ext cx="6854825" cy="792163"/>
          </a:xfrm>
          <a:prstGeom prst="roundRect">
            <a:avLst>
              <a:gd name="adj" fmla="val 16667"/>
            </a:avLst>
          </a:prstGeom>
          <a:solidFill>
            <a:srgbClr val="000066">
              <a:alpha val="50000"/>
            </a:srgb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000066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94980" name="Text Box 4"/>
          <p:cNvSpPr txBox="1">
            <a:spLocks noChangeArrowheads="1"/>
          </p:cNvSpPr>
          <p:nvPr/>
        </p:nvSpPr>
        <p:spPr bwMode="auto">
          <a:xfrm>
            <a:off x="1252538" y="1154113"/>
            <a:ext cx="7442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3600">
                <a:solidFill>
                  <a:srgbClr val="FFCC00"/>
                </a:solidFill>
                <a:cs typeface="Arial" charset="0"/>
              </a:rPr>
              <a:t>Classificazione di Enslow</a:t>
            </a:r>
            <a:endParaRPr lang="it-IT" altLang="it-IT" sz="3600">
              <a:solidFill>
                <a:srgbClr val="FFCC00"/>
              </a:solidFill>
              <a:cs typeface="Arial" charset="0"/>
            </a:endParaRPr>
          </a:p>
        </p:txBody>
      </p:sp>
      <p:sp>
        <p:nvSpPr>
          <p:cNvPr id="894981" name="AutoShape 5"/>
          <p:cNvSpPr>
            <a:spLocks noChangeArrowheads="1"/>
          </p:cNvSpPr>
          <p:nvPr/>
        </p:nvSpPr>
        <p:spPr bwMode="auto">
          <a:xfrm>
            <a:off x="1392238" y="3062288"/>
            <a:ext cx="4821237" cy="549275"/>
          </a:xfrm>
          <a:prstGeom prst="roundRect">
            <a:avLst>
              <a:gd name="adj" fmla="val 9583"/>
            </a:avLst>
          </a:prstGeom>
          <a:solidFill>
            <a:srgbClr val="666699">
              <a:alpha val="50000"/>
            </a:srgbClr>
          </a:solidFill>
          <a:ln w="38100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94982" name="Rectangle 6"/>
          <p:cNvSpPr>
            <a:spLocks noChangeArrowheads="1"/>
          </p:cNvSpPr>
          <p:nvPr/>
        </p:nvSpPr>
        <p:spPr bwMode="auto">
          <a:xfrm>
            <a:off x="889000" y="3087688"/>
            <a:ext cx="57880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381000" indent="-381000" algn="ctr">
              <a:lnSpc>
                <a:spcPct val="90000"/>
              </a:lnSpc>
              <a:buClr>
                <a:srgbClr val="99CC00"/>
              </a:buClr>
              <a:buFont typeface="Wingdings" pitchFamily="2" charset="2"/>
              <a:buNone/>
            </a:pPr>
            <a:r>
              <a:rPr lang="it-IT" sz="2600">
                <a:cs typeface="Arial" charset="0"/>
              </a:rPr>
              <a:t>Punto di controllo unico</a:t>
            </a:r>
          </a:p>
        </p:txBody>
      </p:sp>
      <p:sp>
        <p:nvSpPr>
          <p:cNvPr id="894983" name="AutoShape 7"/>
          <p:cNvSpPr>
            <a:spLocks noChangeArrowheads="1"/>
          </p:cNvSpPr>
          <p:nvPr/>
        </p:nvSpPr>
        <p:spPr bwMode="auto">
          <a:xfrm>
            <a:off x="1385888" y="3706813"/>
            <a:ext cx="5911850" cy="917575"/>
          </a:xfrm>
          <a:prstGeom prst="roundRect">
            <a:avLst>
              <a:gd name="adj" fmla="val 9583"/>
            </a:avLst>
          </a:prstGeom>
          <a:solidFill>
            <a:srgbClr val="666699">
              <a:alpha val="50000"/>
            </a:srgbClr>
          </a:solidFill>
          <a:ln w="38100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94984" name="Rectangle 8"/>
          <p:cNvSpPr>
            <a:spLocks noChangeArrowheads="1"/>
          </p:cNvSpPr>
          <p:nvPr/>
        </p:nvSpPr>
        <p:spPr bwMode="auto">
          <a:xfrm>
            <a:off x="1401763" y="3754438"/>
            <a:ext cx="587375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381000" indent="-381000" algn="ctr">
              <a:lnSpc>
                <a:spcPct val="90000"/>
              </a:lnSpc>
            </a:pPr>
            <a:r>
              <a:rPr lang="it-IT" sz="2600">
                <a:cs typeface="Arial" charset="0"/>
              </a:rPr>
              <a:t>Relazioni di tipo master-slave statiche o dinamiche</a:t>
            </a:r>
          </a:p>
        </p:txBody>
      </p:sp>
      <p:sp>
        <p:nvSpPr>
          <p:cNvPr id="894985" name="AutoShape 9"/>
          <p:cNvSpPr>
            <a:spLocks noChangeArrowheads="1"/>
          </p:cNvSpPr>
          <p:nvPr/>
        </p:nvSpPr>
        <p:spPr bwMode="auto">
          <a:xfrm>
            <a:off x="1385888" y="4714875"/>
            <a:ext cx="5468937" cy="909638"/>
          </a:xfrm>
          <a:prstGeom prst="roundRect">
            <a:avLst>
              <a:gd name="adj" fmla="val 9583"/>
            </a:avLst>
          </a:prstGeom>
          <a:solidFill>
            <a:srgbClr val="666699">
              <a:alpha val="50000"/>
            </a:srgbClr>
          </a:solidFill>
          <a:ln w="38100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94986" name="Rectangle 10"/>
          <p:cNvSpPr>
            <a:spLocks noChangeArrowheads="1"/>
          </p:cNvSpPr>
          <p:nvPr/>
        </p:nvSpPr>
        <p:spPr bwMode="auto">
          <a:xfrm>
            <a:off x="1127125" y="4762500"/>
            <a:ext cx="596265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381000" indent="-381000" algn="ctr">
              <a:lnSpc>
                <a:spcPct val="90000"/>
              </a:lnSpc>
            </a:pPr>
            <a:r>
              <a:rPr lang="it-IT" sz="2600">
                <a:cs typeface="Arial" charset="0"/>
              </a:rPr>
              <a:t>Punti di controllo autonomi</a:t>
            </a:r>
          </a:p>
          <a:p>
            <a:pPr marL="381000" indent="-381000" algn="ctr">
              <a:lnSpc>
                <a:spcPct val="90000"/>
              </a:lnSpc>
            </a:pPr>
            <a:r>
              <a:rPr lang="it-IT" sz="2600">
                <a:cs typeface="Arial" charset="0"/>
              </a:rPr>
              <a:t>e/o cooperanti</a:t>
            </a:r>
          </a:p>
        </p:txBody>
      </p:sp>
      <p:sp>
        <p:nvSpPr>
          <p:cNvPr id="894987" name="AutoShape 11"/>
          <p:cNvSpPr>
            <a:spLocks noChangeArrowheads="1"/>
          </p:cNvSpPr>
          <p:nvPr/>
        </p:nvSpPr>
        <p:spPr bwMode="auto">
          <a:xfrm>
            <a:off x="2565400" y="2284413"/>
            <a:ext cx="2476500" cy="588962"/>
          </a:xfrm>
          <a:prstGeom prst="roundRect">
            <a:avLst>
              <a:gd name="adj" fmla="val 9583"/>
            </a:avLst>
          </a:prstGeom>
          <a:solidFill>
            <a:srgbClr val="6600CC">
              <a:alpha val="50000"/>
            </a:srgbClr>
          </a:solidFill>
          <a:ln w="38100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94988" name="Rectangle 12"/>
          <p:cNvSpPr>
            <a:spLocks noChangeArrowheads="1"/>
          </p:cNvSpPr>
          <p:nvPr/>
        </p:nvSpPr>
        <p:spPr bwMode="auto">
          <a:xfrm>
            <a:off x="1514475" y="2343150"/>
            <a:ext cx="4575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484188" indent="-484188" algn="ctr">
              <a:lnSpc>
                <a:spcPct val="90000"/>
              </a:lnSpc>
              <a:buClr>
                <a:srgbClr val="99CC00"/>
              </a:buClr>
              <a:buFont typeface="Wingdings" pitchFamily="2" charset="2"/>
              <a:buNone/>
            </a:pPr>
            <a:r>
              <a:rPr lang="it-IT">
                <a:solidFill>
                  <a:srgbClr val="FF9900"/>
                </a:solidFill>
                <a:cs typeface="Arial" charset="0"/>
              </a:rPr>
              <a:t>Controllo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94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94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89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94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894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94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894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94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4981" grpId="0" animBg="1"/>
      <p:bldP spid="894982" grpId="0" autoUpdateAnimBg="0"/>
      <p:bldP spid="894983" grpId="0" animBg="1"/>
      <p:bldP spid="894984" grpId="0" autoUpdateAnimBg="0"/>
      <p:bldP spid="894985" grpId="0" animBg="1"/>
      <p:bldP spid="894986" grpId="0" autoUpdateAnimBg="0"/>
      <p:bldP spid="894987" grpId="0" animBg="1"/>
      <p:bldP spid="894988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3" name="AutoShape 3"/>
          <p:cNvSpPr>
            <a:spLocks noChangeArrowheads="1"/>
          </p:cNvSpPr>
          <p:nvPr/>
        </p:nvSpPr>
        <p:spPr bwMode="auto">
          <a:xfrm>
            <a:off x="1546225" y="1057275"/>
            <a:ext cx="6854825" cy="792163"/>
          </a:xfrm>
          <a:prstGeom prst="roundRect">
            <a:avLst>
              <a:gd name="adj" fmla="val 16667"/>
            </a:avLst>
          </a:prstGeom>
          <a:solidFill>
            <a:srgbClr val="000066">
              <a:alpha val="50000"/>
            </a:srgb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000066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96004" name="Text Box 4"/>
          <p:cNvSpPr txBox="1">
            <a:spLocks noChangeArrowheads="1"/>
          </p:cNvSpPr>
          <p:nvPr/>
        </p:nvSpPr>
        <p:spPr bwMode="auto">
          <a:xfrm>
            <a:off x="1252538" y="1154113"/>
            <a:ext cx="7442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3600">
                <a:solidFill>
                  <a:srgbClr val="FFCC00"/>
                </a:solidFill>
                <a:cs typeface="Arial" charset="0"/>
              </a:rPr>
              <a:t>Classificazione di Enslow</a:t>
            </a:r>
            <a:endParaRPr lang="it-IT" altLang="it-IT" sz="3600">
              <a:solidFill>
                <a:srgbClr val="FFCC00"/>
              </a:solidFill>
              <a:cs typeface="Arial" charset="0"/>
            </a:endParaRPr>
          </a:p>
        </p:txBody>
      </p:sp>
      <p:grpSp>
        <p:nvGrpSpPr>
          <p:cNvPr id="896041" name="Group 41"/>
          <p:cNvGrpSpPr>
            <a:grpSpLocks/>
          </p:cNvGrpSpPr>
          <p:nvPr/>
        </p:nvGrpSpPr>
        <p:grpSpPr bwMode="auto">
          <a:xfrm>
            <a:off x="1541463" y="2074863"/>
            <a:ext cx="7254875" cy="3686175"/>
            <a:chOff x="971" y="1307"/>
            <a:chExt cx="4570" cy="2322"/>
          </a:xfrm>
        </p:grpSpPr>
        <p:sp>
          <p:nvSpPr>
            <p:cNvPr id="896016" name="Rectangle 16"/>
            <p:cNvSpPr>
              <a:spLocks noChangeArrowheads="1"/>
            </p:cNvSpPr>
            <p:nvPr/>
          </p:nvSpPr>
          <p:spPr bwMode="auto">
            <a:xfrm>
              <a:off x="3751" y="1729"/>
              <a:ext cx="304" cy="316"/>
            </a:xfrm>
            <a:prstGeom prst="rect">
              <a:avLst/>
            </a:prstGeom>
            <a:solidFill>
              <a:srgbClr val="FFCC00">
                <a:alpha val="50000"/>
              </a:srgbClr>
            </a:solid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Plastic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wrap="none" anchor="ctr">
              <a:flatTx/>
            </a:bodyPr>
            <a:lstStyle/>
            <a:p>
              <a:endParaRPr lang="it-IT"/>
            </a:p>
          </p:txBody>
        </p:sp>
        <p:sp>
          <p:nvSpPr>
            <p:cNvPr id="896018" name="Rectangle 18"/>
            <p:cNvSpPr>
              <a:spLocks noChangeArrowheads="1"/>
            </p:cNvSpPr>
            <p:nvPr/>
          </p:nvSpPr>
          <p:spPr bwMode="auto">
            <a:xfrm>
              <a:off x="3529" y="3349"/>
              <a:ext cx="1104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it-IT" sz="2400">
                  <a:solidFill>
                    <a:srgbClr val="FFCC00"/>
                  </a:solidFill>
                </a:rPr>
                <a:t>Dati</a:t>
              </a:r>
            </a:p>
          </p:txBody>
        </p:sp>
        <p:sp>
          <p:nvSpPr>
            <p:cNvPr id="896019" name="Rectangle 19"/>
            <p:cNvSpPr>
              <a:spLocks noChangeArrowheads="1"/>
            </p:cNvSpPr>
            <p:nvPr/>
          </p:nvSpPr>
          <p:spPr bwMode="auto">
            <a:xfrm>
              <a:off x="1051" y="1445"/>
              <a:ext cx="1104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it-IT" sz="2400">
                  <a:solidFill>
                    <a:srgbClr val="FFCC00"/>
                  </a:solidFill>
                </a:rPr>
                <a:t>Elaborazione</a:t>
              </a:r>
            </a:p>
          </p:txBody>
        </p:sp>
        <p:sp>
          <p:nvSpPr>
            <p:cNvPr id="896020" name="Rectangle 20"/>
            <p:cNvSpPr>
              <a:spLocks noChangeArrowheads="1"/>
            </p:cNvSpPr>
            <p:nvPr/>
          </p:nvSpPr>
          <p:spPr bwMode="auto">
            <a:xfrm>
              <a:off x="2650" y="1307"/>
              <a:ext cx="1104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it-IT" sz="2400">
                  <a:solidFill>
                    <a:srgbClr val="FFCC00"/>
                  </a:solidFill>
                </a:rPr>
                <a:t>Controllo</a:t>
              </a:r>
            </a:p>
          </p:txBody>
        </p:sp>
        <p:sp>
          <p:nvSpPr>
            <p:cNvPr id="896021" name="Text Box 21"/>
            <p:cNvSpPr txBox="1">
              <a:spLocks noChangeArrowheads="1"/>
            </p:cNvSpPr>
            <p:nvPr/>
          </p:nvSpPr>
          <p:spPr bwMode="auto">
            <a:xfrm>
              <a:off x="971" y="2969"/>
              <a:ext cx="108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200">
                  <a:solidFill>
                    <a:srgbClr val="C0C0C0"/>
                  </a:solidFill>
                </a:rPr>
                <a:t>Personal Computer</a:t>
              </a:r>
            </a:p>
          </p:txBody>
        </p:sp>
        <p:sp>
          <p:nvSpPr>
            <p:cNvPr id="896022" name="Freeform 22"/>
            <p:cNvSpPr>
              <a:spLocks/>
            </p:cNvSpPr>
            <p:nvPr/>
          </p:nvSpPr>
          <p:spPr bwMode="auto">
            <a:xfrm>
              <a:off x="1511" y="2680"/>
              <a:ext cx="1144" cy="305"/>
            </a:xfrm>
            <a:custGeom>
              <a:avLst/>
              <a:gdLst/>
              <a:ahLst/>
              <a:cxnLst>
                <a:cxn ang="0">
                  <a:pos x="0" y="225"/>
                </a:cxn>
                <a:cxn ang="0">
                  <a:pos x="200" y="1"/>
                </a:cxn>
                <a:cxn ang="0">
                  <a:pos x="1080" y="217"/>
                </a:cxn>
              </a:cxnLst>
              <a:rect l="0" t="0" r="r" b="b"/>
              <a:pathLst>
                <a:path w="1080" h="225">
                  <a:moveTo>
                    <a:pt x="0" y="225"/>
                  </a:moveTo>
                  <a:cubicBezTo>
                    <a:pt x="10" y="113"/>
                    <a:pt x="20" y="2"/>
                    <a:pt x="200" y="1"/>
                  </a:cubicBezTo>
                  <a:cubicBezTo>
                    <a:pt x="380" y="0"/>
                    <a:pt x="919" y="173"/>
                    <a:pt x="1080" y="217"/>
                  </a:cubicBezTo>
                </a:path>
              </a:pathLst>
            </a:custGeom>
            <a:noFill/>
            <a:ln w="38100" cap="flat" cmpd="sng">
              <a:solidFill>
                <a:srgbClr val="B2B2B2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96023" name="Text Box 23"/>
            <p:cNvSpPr txBox="1">
              <a:spLocks noChangeArrowheads="1"/>
            </p:cNvSpPr>
            <p:nvPr/>
          </p:nvSpPr>
          <p:spPr bwMode="auto">
            <a:xfrm>
              <a:off x="4353" y="1837"/>
              <a:ext cx="118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200">
                  <a:solidFill>
                    <a:srgbClr val="FF9900"/>
                  </a:solidFill>
                </a:rPr>
                <a:t>Internet</a:t>
              </a:r>
            </a:p>
          </p:txBody>
        </p:sp>
        <p:sp>
          <p:nvSpPr>
            <p:cNvPr id="896024" name="Freeform 24"/>
            <p:cNvSpPr>
              <a:spLocks/>
            </p:cNvSpPr>
            <p:nvPr/>
          </p:nvSpPr>
          <p:spPr bwMode="auto">
            <a:xfrm>
              <a:off x="4015" y="1590"/>
              <a:ext cx="1000" cy="227"/>
            </a:xfrm>
            <a:custGeom>
              <a:avLst/>
              <a:gdLst/>
              <a:ahLst/>
              <a:cxnLst>
                <a:cxn ang="0">
                  <a:pos x="1000" y="227"/>
                </a:cxn>
                <a:cxn ang="0">
                  <a:pos x="616" y="3"/>
                </a:cxn>
                <a:cxn ang="0">
                  <a:pos x="0" y="211"/>
                </a:cxn>
              </a:cxnLst>
              <a:rect l="0" t="0" r="r" b="b"/>
              <a:pathLst>
                <a:path w="1000" h="227">
                  <a:moveTo>
                    <a:pt x="1000" y="227"/>
                  </a:moveTo>
                  <a:cubicBezTo>
                    <a:pt x="891" y="116"/>
                    <a:pt x="783" y="6"/>
                    <a:pt x="616" y="3"/>
                  </a:cubicBezTo>
                  <a:cubicBezTo>
                    <a:pt x="449" y="0"/>
                    <a:pt x="103" y="174"/>
                    <a:pt x="0" y="211"/>
                  </a:cubicBezTo>
                </a:path>
              </a:pathLst>
            </a:custGeom>
            <a:noFill/>
            <a:ln w="38100" cap="flat" cmpd="sng">
              <a:solidFill>
                <a:srgbClr val="FF9900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96028" name="Line 28"/>
            <p:cNvSpPr>
              <a:spLocks noChangeShapeType="1"/>
            </p:cNvSpPr>
            <p:nvPr/>
          </p:nvSpPr>
          <p:spPr bwMode="auto">
            <a:xfrm flipH="1">
              <a:off x="3547" y="2311"/>
              <a:ext cx="0" cy="1016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96029" name="Line 29"/>
            <p:cNvSpPr>
              <a:spLocks noChangeShapeType="1"/>
            </p:cNvSpPr>
            <p:nvPr/>
          </p:nvSpPr>
          <p:spPr bwMode="auto">
            <a:xfrm flipH="1">
              <a:off x="2379" y="2090"/>
              <a:ext cx="0" cy="94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96035" name="Line 35"/>
            <p:cNvSpPr>
              <a:spLocks noChangeShapeType="1"/>
            </p:cNvSpPr>
            <p:nvPr/>
          </p:nvSpPr>
          <p:spPr bwMode="auto">
            <a:xfrm flipV="1">
              <a:off x="3549" y="1700"/>
              <a:ext cx="509" cy="608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grpSp>
          <p:nvGrpSpPr>
            <p:cNvPr id="896040" name="Group 40"/>
            <p:cNvGrpSpPr>
              <a:grpSpLocks/>
            </p:cNvGrpSpPr>
            <p:nvPr/>
          </p:nvGrpSpPr>
          <p:grpSpPr bwMode="auto">
            <a:xfrm>
              <a:off x="2380" y="1581"/>
              <a:ext cx="1683" cy="1746"/>
              <a:chOff x="2380" y="1581"/>
              <a:chExt cx="1683" cy="1746"/>
            </a:xfrm>
          </p:grpSpPr>
          <p:sp>
            <p:nvSpPr>
              <p:cNvPr id="896027" name="Line 27"/>
              <p:cNvSpPr>
                <a:spLocks noChangeShapeType="1"/>
              </p:cNvSpPr>
              <p:nvPr/>
            </p:nvSpPr>
            <p:spPr bwMode="auto">
              <a:xfrm>
                <a:off x="2380" y="2088"/>
                <a:ext cx="1179" cy="223"/>
              </a:xfrm>
              <a:prstGeom prst="line">
                <a:avLst/>
              </a:prstGeom>
              <a:noFill/>
              <a:ln w="381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96030" name="Line 30"/>
              <p:cNvSpPr>
                <a:spLocks noChangeShapeType="1"/>
              </p:cNvSpPr>
              <p:nvPr/>
            </p:nvSpPr>
            <p:spPr bwMode="auto">
              <a:xfrm>
                <a:off x="2380" y="3017"/>
                <a:ext cx="1174" cy="310"/>
              </a:xfrm>
              <a:prstGeom prst="line">
                <a:avLst/>
              </a:prstGeom>
              <a:noFill/>
              <a:ln w="381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96031" name="Line 31"/>
              <p:cNvSpPr>
                <a:spLocks noChangeShapeType="1"/>
              </p:cNvSpPr>
              <p:nvPr/>
            </p:nvSpPr>
            <p:spPr bwMode="auto">
              <a:xfrm flipV="1">
                <a:off x="3543" y="2501"/>
                <a:ext cx="516" cy="820"/>
              </a:xfrm>
              <a:prstGeom prst="line">
                <a:avLst/>
              </a:prstGeom>
              <a:noFill/>
              <a:ln w="381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96032" name="Line 32"/>
              <p:cNvSpPr>
                <a:spLocks noChangeShapeType="1"/>
              </p:cNvSpPr>
              <p:nvPr/>
            </p:nvSpPr>
            <p:spPr bwMode="auto">
              <a:xfrm flipV="1">
                <a:off x="2390" y="2327"/>
                <a:ext cx="815" cy="684"/>
              </a:xfrm>
              <a:prstGeom prst="line">
                <a:avLst/>
              </a:prstGeom>
              <a:noFill/>
              <a:ln w="381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96033" name="Line 33"/>
              <p:cNvSpPr>
                <a:spLocks noChangeShapeType="1"/>
              </p:cNvSpPr>
              <p:nvPr/>
            </p:nvSpPr>
            <p:spPr bwMode="auto">
              <a:xfrm flipH="1">
                <a:off x="4063" y="1692"/>
                <a:ext cx="0" cy="809"/>
              </a:xfrm>
              <a:prstGeom prst="line">
                <a:avLst/>
              </a:prstGeom>
              <a:noFill/>
              <a:ln w="381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96034" name="Line 34"/>
              <p:cNvSpPr>
                <a:spLocks noChangeShapeType="1"/>
              </p:cNvSpPr>
              <p:nvPr/>
            </p:nvSpPr>
            <p:spPr bwMode="auto">
              <a:xfrm flipH="1">
                <a:off x="3205" y="1583"/>
                <a:ext cx="0" cy="749"/>
              </a:xfrm>
              <a:prstGeom prst="line">
                <a:avLst/>
              </a:prstGeom>
              <a:noFill/>
              <a:ln w="381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96036" name="Line 36"/>
              <p:cNvSpPr>
                <a:spLocks noChangeShapeType="1"/>
              </p:cNvSpPr>
              <p:nvPr/>
            </p:nvSpPr>
            <p:spPr bwMode="auto">
              <a:xfrm flipV="1">
                <a:off x="2381" y="1586"/>
                <a:ext cx="819" cy="505"/>
              </a:xfrm>
              <a:prstGeom prst="line">
                <a:avLst/>
              </a:prstGeom>
              <a:noFill/>
              <a:ln w="381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96037" name="Line 37"/>
              <p:cNvSpPr>
                <a:spLocks noChangeShapeType="1"/>
              </p:cNvSpPr>
              <p:nvPr/>
            </p:nvSpPr>
            <p:spPr bwMode="auto">
              <a:xfrm>
                <a:off x="3191" y="2325"/>
                <a:ext cx="870" cy="175"/>
              </a:xfrm>
              <a:prstGeom prst="line">
                <a:avLst/>
              </a:prstGeom>
              <a:noFill/>
              <a:ln w="381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96038" name="Line 38"/>
              <p:cNvSpPr>
                <a:spLocks noChangeShapeType="1"/>
              </p:cNvSpPr>
              <p:nvPr/>
            </p:nvSpPr>
            <p:spPr bwMode="auto">
              <a:xfrm>
                <a:off x="3206" y="1581"/>
                <a:ext cx="848" cy="122"/>
              </a:xfrm>
              <a:prstGeom prst="line">
                <a:avLst/>
              </a:prstGeom>
              <a:noFill/>
              <a:ln w="381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896014" name="Line 14"/>
            <p:cNvSpPr>
              <a:spLocks noChangeShapeType="1"/>
            </p:cNvSpPr>
            <p:nvPr/>
          </p:nvSpPr>
          <p:spPr bwMode="auto">
            <a:xfrm flipH="1" flipV="1">
              <a:off x="2382" y="1575"/>
              <a:ext cx="0" cy="1456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96013" name="Line 13"/>
            <p:cNvSpPr>
              <a:spLocks noChangeShapeType="1"/>
            </p:cNvSpPr>
            <p:nvPr/>
          </p:nvSpPr>
          <p:spPr bwMode="auto">
            <a:xfrm>
              <a:off x="2367" y="3015"/>
              <a:ext cx="1474" cy="388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96015" name="Line 15"/>
            <p:cNvSpPr>
              <a:spLocks noChangeShapeType="1"/>
            </p:cNvSpPr>
            <p:nvPr/>
          </p:nvSpPr>
          <p:spPr bwMode="auto">
            <a:xfrm flipV="1">
              <a:off x="2377" y="1986"/>
              <a:ext cx="1232" cy="1040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6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028" name="AutoShape 4"/>
          <p:cNvSpPr>
            <a:spLocks noChangeArrowheads="1"/>
          </p:cNvSpPr>
          <p:nvPr/>
        </p:nvSpPr>
        <p:spPr bwMode="auto">
          <a:xfrm>
            <a:off x="1906588" y="2551113"/>
            <a:ext cx="6116637" cy="1462087"/>
          </a:xfrm>
          <a:prstGeom prst="roundRect">
            <a:avLst>
              <a:gd name="adj" fmla="val 9583"/>
            </a:avLst>
          </a:prstGeom>
          <a:solidFill>
            <a:srgbClr val="666699">
              <a:alpha val="50000"/>
            </a:srgbClr>
          </a:solidFill>
          <a:ln w="38100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97029" name="Rectangle 5"/>
          <p:cNvSpPr>
            <a:spLocks noChangeArrowheads="1"/>
          </p:cNvSpPr>
          <p:nvPr/>
        </p:nvSpPr>
        <p:spPr bwMode="auto">
          <a:xfrm>
            <a:off x="1636713" y="2559050"/>
            <a:ext cx="630555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381000" indent="-381000">
              <a:lnSpc>
                <a:spcPct val="90000"/>
              </a:lnSpc>
              <a:buClr>
                <a:srgbClr val="99CC00"/>
              </a:buClr>
              <a:buFont typeface="Wingdings" pitchFamily="2" charset="2"/>
              <a:buChar char="è"/>
            </a:pPr>
            <a:r>
              <a:rPr lang="it-IT" sz="2400"/>
              <a:t>Un sistema di elaborazione opera</a:t>
            </a:r>
          </a:p>
          <a:p>
            <a:pPr marL="381000" indent="-381000">
              <a:lnSpc>
                <a:spcPct val="90000"/>
              </a:lnSpc>
              <a:buClr>
                <a:srgbClr val="99CC00"/>
              </a:buClr>
              <a:buFont typeface="Wingdings" pitchFamily="2" charset="2"/>
              <a:buNone/>
            </a:pPr>
            <a:r>
              <a:rPr lang="it-IT" sz="2400"/>
              <a:t>	su (un flusso di) </a:t>
            </a:r>
            <a:r>
              <a:rPr lang="it-IT" sz="2400">
                <a:solidFill>
                  <a:srgbClr val="FF9900"/>
                </a:solidFill>
              </a:rPr>
              <a:t>dati</a:t>
            </a:r>
            <a:r>
              <a:rPr lang="it-IT" sz="2400"/>
              <a:t> in base a</a:t>
            </a:r>
          </a:p>
          <a:p>
            <a:pPr marL="381000" indent="-381000">
              <a:lnSpc>
                <a:spcPct val="90000"/>
              </a:lnSpc>
              <a:buClr>
                <a:srgbClr val="99CC00"/>
              </a:buClr>
              <a:buFont typeface="Wingdings" pitchFamily="2" charset="2"/>
              <a:buNone/>
            </a:pPr>
            <a:r>
              <a:rPr lang="it-IT" sz="2400"/>
              <a:t>	(un flusso di) </a:t>
            </a:r>
            <a:r>
              <a:rPr lang="it-IT" sz="2400">
                <a:solidFill>
                  <a:srgbClr val="FF9900"/>
                </a:solidFill>
              </a:rPr>
              <a:t>istruzioni</a:t>
            </a:r>
            <a:r>
              <a:rPr lang="it-IT" sz="2400" i="1"/>
              <a:t> </a:t>
            </a:r>
            <a:r>
              <a:rPr lang="it-IT" sz="2400"/>
              <a:t>acquisite</a:t>
            </a:r>
          </a:p>
          <a:p>
            <a:pPr marL="381000" indent="-381000">
              <a:lnSpc>
                <a:spcPct val="90000"/>
              </a:lnSpc>
              <a:buClr>
                <a:srgbClr val="99CC00"/>
              </a:buClr>
              <a:buFont typeface="Wingdings" pitchFamily="2" charset="2"/>
              <a:buNone/>
            </a:pPr>
            <a:r>
              <a:rPr lang="it-IT" sz="2400"/>
              <a:t>	dalla memoria</a:t>
            </a:r>
          </a:p>
        </p:txBody>
      </p:sp>
      <p:sp>
        <p:nvSpPr>
          <p:cNvPr id="897030" name="AutoShape 6"/>
          <p:cNvSpPr>
            <a:spLocks noChangeArrowheads="1"/>
          </p:cNvSpPr>
          <p:nvPr/>
        </p:nvSpPr>
        <p:spPr bwMode="auto">
          <a:xfrm>
            <a:off x="1906588" y="4159250"/>
            <a:ext cx="6116637" cy="1158875"/>
          </a:xfrm>
          <a:prstGeom prst="roundRect">
            <a:avLst>
              <a:gd name="adj" fmla="val 9583"/>
            </a:avLst>
          </a:prstGeom>
          <a:solidFill>
            <a:srgbClr val="666699">
              <a:alpha val="50000"/>
            </a:srgbClr>
          </a:solidFill>
          <a:ln w="38100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97031" name="Rectangle 7"/>
          <p:cNvSpPr>
            <a:spLocks noChangeArrowheads="1"/>
          </p:cNvSpPr>
          <p:nvPr/>
        </p:nvSpPr>
        <p:spPr bwMode="auto">
          <a:xfrm>
            <a:off x="1636713" y="4200525"/>
            <a:ext cx="614838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381000" indent="-381000">
              <a:lnSpc>
                <a:spcPct val="90000"/>
              </a:lnSpc>
              <a:buClr>
                <a:srgbClr val="99CC00"/>
              </a:buClr>
              <a:buFont typeface="Wingdings" pitchFamily="2" charset="2"/>
              <a:buChar char="è"/>
            </a:pPr>
            <a:r>
              <a:rPr lang="it-IT" sz="2400">
                <a:cs typeface="Arial" charset="0"/>
              </a:rPr>
              <a:t>È</a:t>
            </a:r>
            <a:r>
              <a:rPr lang="it-IT" sz="2400"/>
              <a:t> possibile una classificazione basata sul grado di parallelismo dei due flussi</a:t>
            </a:r>
          </a:p>
        </p:txBody>
      </p:sp>
      <p:sp>
        <p:nvSpPr>
          <p:cNvPr id="897034" name="AutoShape 10"/>
          <p:cNvSpPr>
            <a:spLocks noChangeArrowheads="1"/>
          </p:cNvSpPr>
          <p:nvPr/>
        </p:nvSpPr>
        <p:spPr bwMode="auto">
          <a:xfrm>
            <a:off x="1546225" y="1057275"/>
            <a:ext cx="6854825" cy="792163"/>
          </a:xfrm>
          <a:prstGeom prst="roundRect">
            <a:avLst>
              <a:gd name="adj" fmla="val 16667"/>
            </a:avLst>
          </a:prstGeom>
          <a:solidFill>
            <a:srgbClr val="000066">
              <a:alpha val="50000"/>
            </a:srgb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000066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97035" name="Text Box 11"/>
          <p:cNvSpPr txBox="1">
            <a:spLocks noChangeArrowheads="1"/>
          </p:cNvSpPr>
          <p:nvPr/>
        </p:nvSpPr>
        <p:spPr bwMode="auto">
          <a:xfrm>
            <a:off x="1252538" y="1154113"/>
            <a:ext cx="7442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3600">
                <a:solidFill>
                  <a:srgbClr val="FFCC00"/>
                </a:solidFill>
                <a:cs typeface="Arial" charset="0"/>
              </a:rPr>
              <a:t>Classificazione di Flynn</a:t>
            </a:r>
            <a:endParaRPr lang="it-IT" altLang="it-IT" sz="3600">
              <a:solidFill>
                <a:srgbClr val="FFCC00"/>
              </a:solidFill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97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97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897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97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89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97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7028" grpId="0" animBg="1"/>
      <p:bldP spid="897029" grpId="0" autoUpdateAnimBg="0"/>
      <p:bldP spid="897030" grpId="0" animBg="1"/>
      <p:bldP spid="897031" grpId="0" autoUpdateAnimBg="0"/>
      <p:bldP spid="897034" grpId="0" animBg="1"/>
      <p:bldP spid="897035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067" name="Group 19"/>
          <p:cNvGrpSpPr>
            <a:grpSpLocks/>
          </p:cNvGrpSpPr>
          <p:nvPr/>
        </p:nvGrpSpPr>
        <p:grpSpPr bwMode="auto">
          <a:xfrm>
            <a:off x="2455863" y="2686050"/>
            <a:ext cx="6307137" cy="508000"/>
            <a:chOff x="1547" y="1698"/>
            <a:chExt cx="3920" cy="320"/>
          </a:xfrm>
        </p:grpSpPr>
        <p:sp>
          <p:nvSpPr>
            <p:cNvPr id="898053" name="Rectangle 5"/>
            <p:cNvSpPr>
              <a:spLocks noChangeArrowheads="1"/>
            </p:cNvSpPr>
            <p:nvPr/>
          </p:nvSpPr>
          <p:spPr bwMode="auto">
            <a:xfrm>
              <a:off x="1547" y="1702"/>
              <a:ext cx="3549" cy="316"/>
            </a:xfrm>
            <a:prstGeom prst="rect">
              <a:avLst/>
            </a:prstGeom>
            <a:solidFill>
              <a:srgbClr val="666699">
                <a:alpha val="50000"/>
              </a:srgbClr>
            </a:solidFill>
            <a:ln w="381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898054" name="Rectangle 6"/>
            <p:cNvSpPr>
              <a:spLocks noChangeArrowheads="1"/>
            </p:cNvSpPr>
            <p:nvPr/>
          </p:nvSpPr>
          <p:spPr bwMode="auto">
            <a:xfrm>
              <a:off x="1821" y="1698"/>
              <a:ext cx="3646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marL="381000" indent="-381000">
                <a:lnSpc>
                  <a:spcPct val="90000"/>
                </a:lnSpc>
                <a:buClr>
                  <a:srgbClr val="99CC00"/>
                </a:buClr>
                <a:buFont typeface="Wingdings" pitchFamily="2" charset="2"/>
                <a:buNone/>
              </a:pPr>
              <a:r>
                <a:rPr lang="it-IT" sz="2600">
                  <a:cs typeface="Arial" charset="0"/>
                </a:rPr>
                <a:t>Singolo flusso di Istruzioni </a:t>
              </a:r>
            </a:p>
          </p:txBody>
        </p:sp>
      </p:grpSp>
      <p:grpSp>
        <p:nvGrpSpPr>
          <p:cNvPr id="898063" name="Group 15"/>
          <p:cNvGrpSpPr>
            <a:grpSpLocks/>
          </p:cNvGrpSpPr>
          <p:nvPr/>
        </p:nvGrpSpPr>
        <p:grpSpPr bwMode="auto">
          <a:xfrm>
            <a:off x="1639888" y="2387600"/>
            <a:ext cx="1276350" cy="536575"/>
            <a:chOff x="973" y="1510"/>
            <a:chExt cx="804" cy="338"/>
          </a:xfrm>
        </p:grpSpPr>
        <p:sp>
          <p:nvSpPr>
            <p:cNvPr id="898059" name="AutoShape 11"/>
            <p:cNvSpPr>
              <a:spLocks noChangeArrowheads="1"/>
            </p:cNvSpPr>
            <p:nvPr/>
          </p:nvSpPr>
          <p:spPr bwMode="auto">
            <a:xfrm>
              <a:off x="973" y="1510"/>
              <a:ext cx="804" cy="338"/>
            </a:xfrm>
            <a:prstGeom prst="roundRect">
              <a:avLst>
                <a:gd name="adj" fmla="val 9583"/>
              </a:avLst>
            </a:prstGeom>
            <a:solidFill>
              <a:srgbClr val="6600CC">
                <a:alpha val="50000"/>
              </a:srgbClr>
            </a:solidFill>
            <a:ln w="38100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898060" name="Rectangle 12"/>
            <p:cNvSpPr>
              <a:spLocks noChangeArrowheads="1"/>
            </p:cNvSpPr>
            <p:nvPr/>
          </p:nvSpPr>
          <p:spPr bwMode="auto">
            <a:xfrm>
              <a:off x="1010" y="1536"/>
              <a:ext cx="766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marL="484188" indent="-484188">
                <a:lnSpc>
                  <a:spcPct val="90000"/>
                </a:lnSpc>
                <a:buClr>
                  <a:srgbClr val="99CC00"/>
                </a:buClr>
                <a:buFont typeface="Wingdings" pitchFamily="2" charset="2"/>
                <a:buNone/>
              </a:pPr>
              <a:r>
                <a:rPr lang="it-IT">
                  <a:solidFill>
                    <a:srgbClr val="99CC00"/>
                  </a:solidFill>
                  <a:cs typeface="Arial" charset="0"/>
                </a:rPr>
                <a:t>SISD</a:t>
              </a:r>
            </a:p>
          </p:txBody>
        </p:sp>
      </p:grpSp>
      <p:sp>
        <p:nvSpPr>
          <p:cNvPr id="898061" name="AutoShape 13"/>
          <p:cNvSpPr>
            <a:spLocks noChangeArrowheads="1"/>
          </p:cNvSpPr>
          <p:nvPr/>
        </p:nvSpPr>
        <p:spPr bwMode="auto">
          <a:xfrm>
            <a:off x="1546225" y="1057275"/>
            <a:ext cx="6854825" cy="792163"/>
          </a:xfrm>
          <a:prstGeom prst="roundRect">
            <a:avLst>
              <a:gd name="adj" fmla="val 16667"/>
            </a:avLst>
          </a:prstGeom>
          <a:solidFill>
            <a:srgbClr val="000066">
              <a:alpha val="50000"/>
            </a:srgb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000066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98062" name="Text Box 14"/>
          <p:cNvSpPr txBox="1">
            <a:spLocks noChangeArrowheads="1"/>
          </p:cNvSpPr>
          <p:nvPr/>
        </p:nvSpPr>
        <p:spPr bwMode="auto">
          <a:xfrm>
            <a:off x="1252538" y="1154113"/>
            <a:ext cx="7442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3600">
                <a:solidFill>
                  <a:srgbClr val="FFCC00"/>
                </a:solidFill>
                <a:cs typeface="Arial" charset="0"/>
              </a:rPr>
              <a:t>Classificazione di Flynn</a:t>
            </a:r>
            <a:endParaRPr lang="it-IT" altLang="it-IT" sz="3600">
              <a:solidFill>
                <a:srgbClr val="FFCC00"/>
              </a:solidFill>
              <a:cs typeface="Arial" charset="0"/>
            </a:endParaRPr>
          </a:p>
        </p:txBody>
      </p:sp>
      <p:grpSp>
        <p:nvGrpSpPr>
          <p:cNvPr id="898068" name="Group 20"/>
          <p:cNvGrpSpPr>
            <a:grpSpLocks/>
          </p:cNvGrpSpPr>
          <p:nvPr/>
        </p:nvGrpSpPr>
        <p:grpSpPr bwMode="auto">
          <a:xfrm>
            <a:off x="3362325" y="3155950"/>
            <a:ext cx="4803775" cy="522288"/>
            <a:chOff x="2118" y="1994"/>
            <a:chExt cx="3026" cy="329"/>
          </a:xfrm>
        </p:grpSpPr>
        <p:sp>
          <p:nvSpPr>
            <p:cNvPr id="898064" name="Rectangle 16"/>
            <p:cNvSpPr>
              <a:spLocks noChangeArrowheads="1"/>
            </p:cNvSpPr>
            <p:nvPr/>
          </p:nvSpPr>
          <p:spPr bwMode="auto">
            <a:xfrm>
              <a:off x="2118" y="2018"/>
              <a:ext cx="2739" cy="305"/>
            </a:xfrm>
            <a:prstGeom prst="rect">
              <a:avLst/>
            </a:prstGeom>
            <a:solidFill>
              <a:srgbClr val="666699">
                <a:alpha val="50000"/>
              </a:srgbClr>
            </a:solidFill>
            <a:ln w="381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898066" name="Rectangle 18"/>
            <p:cNvSpPr>
              <a:spLocks noChangeArrowheads="1"/>
            </p:cNvSpPr>
            <p:nvPr/>
          </p:nvSpPr>
          <p:spPr bwMode="auto">
            <a:xfrm>
              <a:off x="2191" y="1994"/>
              <a:ext cx="2953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marL="381000" indent="-381000">
                <a:lnSpc>
                  <a:spcPct val="90000"/>
                </a:lnSpc>
                <a:buClr>
                  <a:srgbClr val="99CC00"/>
                </a:buClr>
                <a:buFont typeface="Wingdings" pitchFamily="2" charset="2"/>
                <a:buNone/>
              </a:pPr>
              <a:r>
                <a:rPr lang="it-IT" sz="2600">
                  <a:cs typeface="Arial" charset="0"/>
                </a:rPr>
                <a:t>Singolo flusso di Dati</a:t>
              </a:r>
            </a:p>
          </p:txBody>
        </p:sp>
      </p:grpSp>
      <p:grpSp>
        <p:nvGrpSpPr>
          <p:cNvPr id="898069" name="Group 21"/>
          <p:cNvGrpSpPr>
            <a:grpSpLocks/>
          </p:cNvGrpSpPr>
          <p:nvPr/>
        </p:nvGrpSpPr>
        <p:grpSpPr bwMode="auto">
          <a:xfrm>
            <a:off x="2455863" y="4248150"/>
            <a:ext cx="6307137" cy="508000"/>
            <a:chOff x="1547" y="1698"/>
            <a:chExt cx="3920" cy="320"/>
          </a:xfrm>
        </p:grpSpPr>
        <p:sp>
          <p:nvSpPr>
            <p:cNvPr id="898070" name="Rectangle 22"/>
            <p:cNvSpPr>
              <a:spLocks noChangeArrowheads="1"/>
            </p:cNvSpPr>
            <p:nvPr/>
          </p:nvSpPr>
          <p:spPr bwMode="auto">
            <a:xfrm>
              <a:off x="1547" y="1702"/>
              <a:ext cx="3549" cy="316"/>
            </a:xfrm>
            <a:prstGeom prst="rect">
              <a:avLst/>
            </a:prstGeom>
            <a:solidFill>
              <a:srgbClr val="666699">
                <a:alpha val="50000"/>
              </a:srgbClr>
            </a:solidFill>
            <a:ln w="381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898071" name="Rectangle 23"/>
            <p:cNvSpPr>
              <a:spLocks noChangeArrowheads="1"/>
            </p:cNvSpPr>
            <p:nvPr/>
          </p:nvSpPr>
          <p:spPr bwMode="auto">
            <a:xfrm>
              <a:off x="1821" y="1698"/>
              <a:ext cx="3646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marL="381000" indent="-381000">
                <a:lnSpc>
                  <a:spcPct val="90000"/>
                </a:lnSpc>
                <a:buClr>
                  <a:srgbClr val="99CC00"/>
                </a:buClr>
                <a:buFont typeface="Wingdings" pitchFamily="2" charset="2"/>
                <a:buNone/>
              </a:pPr>
              <a:r>
                <a:rPr lang="it-IT" sz="2600">
                  <a:cs typeface="Arial" charset="0"/>
                </a:rPr>
                <a:t>Singolo flusso di Istruzioni </a:t>
              </a:r>
            </a:p>
          </p:txBody>
        </p:sp>
      </p:grpSp>
      <p:grpSp>
        <p:nvGrpSpPr>
          <p:cNvPr id="898072" name="Group 24"/>
          <p:cNvGrpSpPr>
            <a:grpSpLocks/>
          </p:cNvGrpSpPr>
          <p:nvPr/>
        </p:nvGrpSpPr>
        <p:grpSpPr bwMode="auto">
          <a:xfrm>
            <a:off x="1592263" y="3949700"/>
            <a:ext cx="1325562" cy="536575"/>
            <a:chOff x="973" y="1510"/>
            <a:chExt cx="804" cy="338"/>
          </a:xfrm>
        </p:grpSpPr>
        <p:sp>
          <p:nvSpPr>
            <p:cNvPr id="898073" name="AutoShape 25"/>
            <p:cNvSpPr>
              <a:spLocks noChangeArrowheads="1"/>
            </p:cNvSpPr>
            <p:nvPr/>
          </p:nvSpPr>
          <p:spPr bwMode="auto">
            <a:xfrm>
              <a:off x="973" y="1510"/>
              <a:ext cx="804" cy="338"/>
            </a:xfrm>
            <a:prstGeom prst="roundRect">
              <a:avLst>
                <a:gd name="adj" fmla="val 9583"/>
              </a:avLst>
            </a:prstGeom>
            <a:solidFill>
              <a:srgbClr val="6600CC">
                <a:alpha val="50000"/>
              </a:srgbClr>
            </a:solidFill>
            <a:ln w="38100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898074" name="Rectangle 26"/>
            <p:cNvSpPr>
              <a:spLocks noChangeArrowheads="1"/>
            </p:cNvSpPr>
            <p:nvPr/>
          </p:nvSpPr>
          <p:spPr bwMode="auto">
            <a:xfrm>
              <a:off x="1010" y="1536"/>
              <a:ext cx="766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marL="484188" indent="-484188">
                <a:lnSpc>
                  <a:spcPct val="90000"/>
                </a:lnSpc>
                <a:buClr>
                  <a:srgbClr val="99CC00"/>
                </a:buClr>
                <a:buFont typeface="Wingdings" pitchFamily="2" charset="2"/>
                <a:buNone/>
              </a:pPr>
              <a:r>
                <a:rPr lang="it-IT">
                  <a:solidFill>
                    <a:srgbClr val="99CC00"/>
                  </a:solidFill>
                  <a:cs typeface="Arial" charset="0"/>
                </a:rPr>
                <a:t>SIMD</a:t>
              </a:r>
            </a:p>
          </p:txBody>
        </p:sp>
      </p:grpSp>
      <p:grpSp>
        <p:nvGrpSpPr>
          <p:cNvPr id="898075" name="Group 27"/>
          <p:cNvGrpSpPr>
            <a:grpSpLocks/>
          </p:cNvGrpSpPr>
          <p:nvPr/>
        </p:nvGrpSpPr>
        <p:grpSpPr bwMode="auto">
          <a:xfrm>
            <a:off x="3362325" y="4718050"/>
            <a:ext cx="5019675" cy="522288"/>
            <a:chOff x="2118" y="1994"/>
            <a:chExt cx="3026" cy="329"/>
          </a:xfrm>
        </p:grpSpPr>
        <p:sp>
          <p:nvSpPr>
            <p:cNvPr id="898076" name="Rectangle 28"/>
            <p:cNvSpPr>
              <a:spLocks noChangeArrowheads="1"/>
            </p:cNvSpPr>
            <p:nvPr/>
          </p:nvSpPr>
          <p:spPr bwMode="auto">
            <a:xfrm>
              <a:off x="2118" y="2018"/>
              <a:ext cx="2739" cy="305"/>
            </a:xfrm>
            <a:prstGeom prst="rect">
              <a:avLst/>
            </a:prstGeom>
            <a:solidFill>
              <a:srgbClr val="666699">
                <a:alpha val="50000"/>
              </a:srgbClr>
            </a:solidFill>
            <a:ln w="381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898077" name="Rectangle 29"/>
            <p:cNvSpPr>
              <a:spLocks noChangeArrowheads="1"/>
            </p:cNvSpPr>
            <p:nvPr/>
          </p:nvSpPr>
          <p:spPr bwMode="auto">
            <a:xfrm>
              <a:off x="2191" y="1994"/>
              <a:ext cx="2953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marL="381000" indent="-381000">
                <a:lnSpc>
                  <a:spcPct val="90000"/>
                </a:lnSpc>
                <a:buClr>
                  <a:srgbClr val="99CC00"/>
                </a:buClr>
                <a:buFont typeface="Wingdings" pitchFamily="2" charset="2"/>
                <a:buNone/>
              </a:pPr>
              <a:r>
                <a:rPr lang="it-IT" sz="2600">
                  <a:cs typeface="Arial" charset="0"/>
                </a:rPr>
                <a:t>Flusso di Dati Multiplo</a:t>
              </a: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98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9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89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9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9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074" name="Group 2"/>
          <p:cNvGrpSpPr>
            <a:grpSpLocks/>
          </p:cNvGrpSpPr>
          <p:nvPr/>
        </p:nvGrpSpPr>
        <p:grpSpPr bwMode="auto">
          <a:xfrm>
            <a:off x="2455863" y="2686050"/>
            <a:ext cx="6535737" cy="508000"/>
            <a:chOff x="1547" y="1698"/>
            <a:chExt cx="3920" cy="320"/>
          </a:xfrm>
        </p:grpSpPr>
        <p:sp>
          <p:nvSpPr>
            <p:cNvPr id="899075" name="Rectangle 3"/>
            <p:cNvSpPr>
              <a:spLocks noChangeArrowheads="1"/>
            </p:cNvSpPr>
            <p:nvPr/>
          </p:nvSpPr>
          <p:spPr bwMode="auto">
            <a:xfrm>
              <a:off x="1547" y="1702"/>
              <a:ext cx="3549" cy="316"/>
            </a:xfrm>
            <a:prstGeom prst="rect">
              <a:avLst/>
            </a:prstGeom>
            <a:solidFill>
              <a:srgbClr val="666699">
                <a:alpha val="50000"/>
              </a:srgbClr>
            </a:solidFill>
            <a:ln w="381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899076" name="Rectangle 4"/>
            <p:cNvSpPr>
              <a:spLocks noChangeArrowheads="1"/>
            </p:cNvSpPr>
            <p:nvPr/>
          </p:nvSpPr>
          <p:spPr bwMode="auto">
            <a:xfrm>
              <a:off x="1821" y="1698"/>
              <a:ext cx="3646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marL="381000" indent="-381000">
                <a:lnSpc>
                  <a:spcPct val="90000"/>
                </a:lnSpc>
                <a:buClr>
                  <a:srgbClr val="99CC00"/>
                </a:buClr>
                <a:buFont typeface="Wingdings" pitchFamily="2" charset="2"/>
                <a:buNone/>
              </a:pPr>
              <a:r>
                <a:rPr lang="it-IT" sz="2600">
                  <a:cs typeface="Arial" charset="0"/>
                </a:rPr>
                <a:t>Flusso di Istruzioni Multiplo </a:t>
              </a:r>
            </a:p>
          </p:txBody>
        </p:sp>
      </p:grpSp>
      <p:grpSp>
        <p:nvGrpSpPr>
          <p:cNvPr id="899077" name="Group 5"/>
          <p:cNvGrpSpPr>
            <a:grpSpLocks/>
          </p:cNvGrpSpPr>
          <p:nvPr/>
        </p:nvGrpSpPr>
        <p:grpSpPr bwMode="auto">
          <a:xfrm>
            <a:off x="1544638" y="2387600"/>
            <a:ext cx="1358900" cy="536575"/>
            <a:chOff x="973" y="1510"/>
            <a:chExt cx="804" cy="338"/>
          </a:xfrm>
        </p:grpSpPr>
        <p:sp>
          <p:nvSpPr>
            <p:cNvPr id="899078" name="AutoShape 6"/>
            <p:cNvSpPr>
              <a:spLocks noChangeArrowheads="1"/>
            </p:cNvSpPr>
            <p:nvPr/>
          </p:nvSpPr>
          <p:spPr bwMode="auto">
            <a:xfrm>
              <a:off x="973" y="1510"/>
              <a:ext cx="804" cy="338"/>
            </a:xfrm>
            <a:prstGeom prst="roundRect">
              <a:avLst>
                <a:gd name="adj" fmla="val 9583"/>
              </a:avLst>
            </a:prstGeom>
            <a:solidFill>
              <a:srgbClr val="6600CC">
                <a:alpha val="50000"/>
              </a:srgbClr>
            </a:solidFill>
            <a:ln w="38100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899079" name="Rectangle 7"/>
            <p:cNvSpPr>
              <a:spLocks noChangeArrowheads="1"/>
            </p:cNvSpPr>
            <p:nvPr/>
          </p:nvSpPr>
          <p:spPr bwMode="auto">
            <a:xfrm>
              <a:off x="1010" y="1536"/>
              <a:ext cx="766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marL="484188" indent="-484188">
                <a:lnSpc>
                  <a:spcPct val="90000"/>
                </a:lnSpc>
                <a:buClr>
                  <a:srgbClr val="99CC00"/>
                </a:buClr>
                <a:buFont typeface="Wingdings" pitchFamily="2" charset="2"/>
                <a:buNone/>
              </a:pPr>
              <a:r>
                <a:rPr lang="it-IT">
                  <a:solidFill>
                    <a:srgbClr val="99CC00"/>
                  </a:solidFill>
                  <a:cs typeface="Arial" charset="0"/>
                </a:rPr>
                <a:t>MISD</a:t>
              </a:r>
            </a:p>
          </p:txBody>
        </p:sp>
      </p:grpSp>
      <p:sp>
        <p:nvSpPr>
          <p:cNvPr id="899080" name="AutoShape 8"/>
          <p:cNvSpPr>
            <a:spLocks noChangeArrowheads="1"/>
          </p:cNvSpPr>
          <p:nvPr/>
        </p:nvSpPr>
        <p:spPr bwMode="auto">
          <a:xfrm>
            <a:off x="1546225" y="1057275"/>
            <a:ext cx="6854825" cy="792163"/>
          </a:xfrm>
          <a:prstGeom prst="roundRect">
            <a:avLst>
              <a:gd name="adj" fmla="val 16667"/>
            </a:avLst>
          </a:prstGeom>
          <a:solidFill>
            <a:srgbClr val="000066">
              <a:alpha val="50000"/>
            </a:srgb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000066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99081" name="Text Box 9"/>
          <p:cNvSpPr txBox="1">
            <a:spLocks noChangeArrowheads="1"/>
          </p:cNvSpPr>
          <p:nvPr/>
        </p:nvSpPr>
        <p:spPr bwMode="auto">
          <a:xfrm>
            <a:off x="1252538" y="1154113"/>
            <a:ext cx="7442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3600">
                <a:solidFill>
                  <a:srgbClr val="FFCC00"/>
                </a:solidFill>
                <a:cs typeface="Arial" charset="0"/>
              </a:rPr>
              <a:t>Classificazione di Flynn</a:t>
            </a:r>
            <a:endParaRPr lang="it-IT" altLang="it-IT" sz="3600">
              <a:solidFill>
                <a:srgbClr val="FFCC00"/>
              </a:solidFill>
              <a:cs typeface="Arial" charset="0"/>
            </a:endParaRPr>
          </a:p>
        </p:txBody>
      </p:sp>
      <p:grpSp>
        <p:nvGrpSpPr>
          <p:cNvPr id="899082" name="Group 10"/>
          <p:cNvGrpSpPr>
            <a:grpSpLocks/>
          </p:cNvGrpSpPr>
          <p:nvPr/>
        </p:nvGrpSpPr>
        <p:grpSpPr bwMode="auto">
          <a:xfrm>
            <a:off x="3362325" y="3155950"/>
            <a:ext cx="4803775" cy="522288"/>
            <a:chOff x="2118" y="1994"/>
            <a:chExt cx="3026" cy="329"/>
          </a:xfrm>
        </p:grpSpPr>
        <p:sp>
          <p:nvSpPr>
            <p:cNvPr id="899083" name="Rectangle 11"/>
            <p:cNvSpPr>
              <a:spLocks noChangeArrowheads="1"/>
            </p:cNvSpPr>
            <p:nvPr/>
          </p:nvSpPr>
          <p:spPr bwMode="auto">
            <a:xfrm>
              <a:off x="2118" y="2018"/>
              <a:ext cx="2739" cy="305"/>
            </a:xfrm>
            <a:prstGeom prst="rect">
              <a:avLst/>
            </a:prstGeom>
            <a:solidFill>
              <a:srgbClr val="666699">
                <a:alpha val="50000"/>
              </a:srgbClr>
            </a:solidFill>
            <a:ln w="381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899084" name="Rectangle 12"/>
            <p:cNvSpPr>
              <a:spLocks noChangeArrowheads="1"/>
            </p:cNvSpPr>
            <p:nvPr/>
          </p:nvSpPr>
          <p:spPr bwMode="auto">
            <a:xfrm>
              <a:off x="2191" y="1994"/>
              <a:ext cx="2953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marL="381000" indent="-381000">
                <a:lnSpc>
                  <a:spcPct val="90000"/>
                </a:lnSpc>
                <a:buClr>
                  <a:srgbClr val="99CC00"/>
                </a:buClr>
                <a:buFont typeface="Wingdings" pitchFamily="2" charset="2"/>
                <a:buNone/>
              </a:pPr>
              <a:r>
                <a:rPr lang="it-IT" sz="2600">
                  <a:cs typeface="Arial" charset="0"/>
                </a:rPr>
                <a:t>Singolo flusso di Dati</a:t>
              </a:r>
            </a:p>
          </p:txBody>
        </p:sp>
      </p:grpSp>
      <p:grpSp>
        <p:nvGrpSpPr>
          <p:cNvPr id="899085" name="Group 13"/>
          <p:cNvGrpSpPr>
            <a:grpSpLocks/>
          </p:cNvGrpSpPr>
          <p:nvPr/>
        </p:nvGrpSpPr>
        <p:grpSpPr bwMode="auto">
          <a:xfrm>
            <a:off x="2455863" y="4248150"/>
            <a:ext cx="6540500" cy="508000"/>
            <a:chOff x="1547" y="1698"/>
            <a:chExt cx="3920" cy="320"/>
          </a:xfrm>
        </p:grpSpPr>
        <p:sp>
          <p:nvSpPr>
            <p:cNvPr id="899086" name="Rectangle 14"/>
            <p:cNvSpPr>
              <a:spLocks noChangeArrowheads="1"/>
            </p:cNvSpPr>
            <p:nvPr/>
          </p:nvSpPr>
          <p:spPr bwMode="auto">
            <a:xfrm>
              <a:off x="1547" y="1702"/>
              <a:ext cx="3549" cy="316"/>
            </a:xfrm>
            <a:prstGeom prst="rect">
              <a:avLst/>
            </a:prstGeom>
            <a:solidFill>
              <a:srgbClr val="666699">
                <a:alpha val="50000"/>
              </a:srgbClr>
            </a:solidFill>
            <a:ln w="381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899087" name="Rectangle 15"/>
            <p:cNvSpPr>
              <a:spLocks noChangeArrowheads="1"/>
            </p:cNvSpPr>
            <p:nvPr/>
          </p:nvSpPr>
          <p:spPr bwMode="auto">
            <a:xfrm>
              <a:off x="1821" y="1698"/>
              <a:ext cx="3646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marL="381000" indent="-381000">
                <a:lnSpc>
                  <a:spcPct val="90000"/>
                </a:lnSpc>
                <a:buClr>
                  <a:srgbClr val="99CC00"/>
                </a:buClr>
                <a:buFont typeface="Wingdings" pitchFamily="2" charset="2"/>
                <a:buNone/>
              </a:pPr>
              <a:r>
                <a:rPr lang="it-IT" sz="2600">
                  <a:cs typeface="Arial" charset="0"/>
                </a:rPr>
                <a:t>Flusso di Istruzioni Multiplo  </a:t>
              </a:r>
            </a:p>
          </p:txBody>
        </p:sp>
      </p:grpSp>
      <p:grpSp>
        <p:nvGrpSpPr>
          <p:cNvPr id="899088" name="Group 16"/>
          <p:cNvGrpSpPr>
            <a:grpSpLocks/>
          </p:cNvGrpSpPr>
          <p:nvPr/>
        </p:nvGrpSpPr>
        <p:grpSpPr bwMode="auto">
          <a:xfrm>
            <a:off x="1463675" y="3941763"/>
            <a:ext cx="1452563" cy="536575"/>
            <a:chOff x="973" y="1510"/>
            <a:chExt cx="804" cy="338"/>
          </a:xfrm>
        </p:grpSpPr>
        <p:sp>
          <p:nvSpPr>
            <p:cNvPr id="899089" name="AutoShape 17"/>
            <p:cNvSpPr>
              <a:spLocks noChangeArrowheads="1"/>
            </p:cNvSpPr>
            <p:nvPr/>
          </p:nvSpPr>
          <p:spPr bwMode="auto">
            <a:xfrm>
              <a:off x="973" y="1510"/>
              <a:ext cx="804" cy="338"/>
            </a:xfrm>
            <a:prstGeom prst="roundRect">
              <a:avLst>
                <a:gd name="adj" fmla="val 9583"/>
              </a:avLst>
            </a:prstGeom>
            <a:solidFill>
              <a:srgbClr val="6600CC">
                <a:alpha val="50000"/>
              </a:srgbClr>
            </a:solidFill>
            <a:ln w="38100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899090" name="Rectangle 18"/>
            <p:cNvSpPr>
              <a:spLocks noChangeArrowheads="1"/>
            </p:cNvSpPr>
            <p:nvPr/>
          </p:nvSpPr>
          <p:spPr bwMode="auto">
            <a:xfrm>
              <a:off x="1010" y="1536"/>
              <a:ext cx="766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marL="484188" indent="-484188">
                <a:lnSpc>
                  <a:spcPct val="90000"/>
                </a:lnSpc>
                <a:buClr>
                  <a:srgbClr val="99CC00"/>
                </a:buClr>
                <a:buFont typeface="Wingdings" pitchFamily="2" charset="2"/>
                <a:buNone/>
              </a:pPr>
              <a:r>
                <a:rPr lang="it-IT">
                  <a:solidFill>
                    <a:srgbClr val="99CC00"/>
                  </a:solidFill>
                  <a:cs typeface="Arial" charset="0"/>
                </a:rPr>
                <a:t>MIMD</a:t>
              </a:r>
            </a:p>
          </p:txBody>
        </p:sp>
      </p:grpSp>
      <p:grpSp>
        <p:nvGrpSpPr>
          <p:cNvPr id="899091" name="Group 19"/>
          <p:cNvGrpSpPr>
            <a:grpSpLocks/>
          </p:cNvGrpSpPr>
          <p:nvPr/>
        </p:nvGrpSpPr>
        <p:grpSpPr bwMode="auto">
          <a:xfrm>
            <a:off x="3362325" y="4718050"/>
            <a:ext cx="5019675" cy="522288"/>
            <a:chOff x="2118" y="1994"/>
            <a:chExt cx="3026" cy="329"/>
          </a:xfrm>
        </p:grpSpPr>
        <p:sp>
          <p:nvSpPr>
            <p:cNvPr id="899092" name="Rectangle 20"/>
            <p:cNvSpPr>
              <a:spLocks noChangeArrowheads="1"/>
            </p:cNvSpPr>
            <p:nvPr/>
          </p:nvSpPr>
          <p:spPr bwMode="auto">
            <a:xfrm>
              <a:off x="2118" y="2018"/>
              <a:ext cx="2739" cy="305"/>
            </a:xfrm>
            <a:prstGeom prst="rect">
              <a:avLst/>
            </a:prstGeom>
            <a:solidFill>
              <a:srgbClr val="666699">
                <a:alpha val="50000"/>
              </a:srgbClr>
            </a:solidFill>
            <a:ln w="381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899093" name="Rectangle 21"/>
            <p:cNvSpPr>
              <a:spLocks noChangeArrowheads="1"/>
            </p:cNvSpPr>
            <p:nvPr/>
          </p:nvSpPr>
          <p:spPr bwMode="auto">
            <a:xfrm>
              <a:off x="2191" y="1994"/>
              <a:ext cx="2953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marL="381000" indent="-381000">
                <a:lnSpc>
                  <a:spcPct val="90000"/>
                </a:lnSpc>
                <a:buClr>
                  <a:srgbClr val="99CC00"/>
                </a:buClr>
                <a:buFont typeface="Wingdings" pitchFamily="2" charset="2"/>
                <a:buNone/>
              </a:pPr>
              <a:r>
                <a:rPr lang="it-IT" sz="2600">
                  <a:cs typeface="Arial" charset="0"/>
                </a:rPr>
                <a:t>Flusso di Dati Multiplo</a:t>
              </a: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99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99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899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99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9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104" name="AutoShape 8"/>
          <p:cNvSpPr>
            <a:spLocks noChangeArrowheads="1"/>
          </p:cNvSpPr>
          <p:nvPr/>
        </p:nvSpPr>
        <p:spPr bwMode="auto">
          <a:xfrm>
            <a:off x="1546225" y="1057275"/>
            <a:ext cx="6854825" cy="792163"/>
          </a:xfrm>
          <a:prstGeom prst="roundRect">
            <a:avLst>
              <a:gd name="adj" fmla="val 16667"/>
            </a:avLst>
          </a:prstGeom>
          <a:solidFill>
            <a:srgbClr val="000066">
              <a:alpha val="50000"/>
            </a:srgb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000066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900105" name="Text Box 9"/>
          <p:cNvSpPr txBox="1">
            <a:spLocks noChangeArrowheads="1"/>
          </p:cNvSpPr>
          <p:nvPr/>
        </p:nvSpPr>
        <p:spPr bwMode="auto">
          <a:xfrm>
            <a:off x="1252538" y="1154113"/>
            <a:ext cx="7442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3600">
                <a:solidFill>
                  <a:srgbClr val="FFCC00"/>
                </a:solidFill>
                <a:cs typeface="Arial" charset="0"/>
              </a:rPr>
              <a:t>Classificazione di Flynn</a:t>
            </a:r>
            <a:endParaRPr lang="it-IT" altLang="it-IT" sz="3600">
              <a:solidFill>
                <a:srgbClr val="FFCC00"/>
              </a:solidFill>
              <a:cs typeface="Arial" charset="0"/>
            </a:endParaRPr>
          </a:p>
        </p:txBody>
      </p:sp>
      <p:grpSp>
        <p:nvGrpSpPr>
          <p:cNvPr id="900145" name="Group 49"/>
          <p:cNvGrpSpPr>
            <a:grpSpLocks/>
          </p:cNvGrpSpPr>
          <p:nvPr/>
        </p:nvGrpSpPr>
        <p:grpSpPr bwMode="auto">
          <a:xfrm>
            <a:off x="1317625" y="2249488"/>
            <a:ext cx="7312025" cy="2166937"/>
            <a:chOff x="830" y="1417"/>
            <a:chExt cx="4606" cy="1365"/>
          </a:xfrm>
        </p:grpSpPr>
        <p:sp>
          <p:nvSpPr>
            <p:cNvPr id="900119" name="Rectangle 23"/>
            <p:cNvSpPr>
              <a:spLocks noChangeArrowheads="1"/>
            </p:cNvSpPr>
            <p:nvPr/>
          </p:nvSpPr>
          <p:spPr bwMode="auto">
            <a:xfrm>
              <a:off x="4243" y="2003"/>
              <a:ext cx="808" cy="472"/>
            </a:xfrm>
            <a:prstGeom prst="rect">
              <a:avLst/>
            </a:prstGeom>
            <a:solidFill>
              <a:srgbClr val="FF9933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0120" name="Rectangle 24"/>
            <p:cNvSpPr>
              <a:spLocks noChangeArrowheads="1"/>
            </p:cNvSpPr>
            <p:nvPr/>
          </p:nvSpPr>
          <p:spPr bwMode="auto">
            <a:xfrm>
              <a:off x="1443" y="2004"/>
              <a:ext cx="808" cy="472"/>
            </a:xfrm>
            <a:prstGeom prst="rect">
              <a:avLst/>
            </a:prstGeom>
            <a:solidFill>
              <a:srgbClr val="FF9933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0121" name="Rectangle 25"/>
            <p:cNvSpPr>
              <a:spLocks noChangeArrowheads="1"/>
            </p:cNvSpPr>
            <p:nvPr/>
          </p:nvSpPr>
          <p:spPr bwMode="auto">
            <a:xfrm>
              <a:off x="2843" y="2004"/>
              <a:ext cx="808" cy="472"/>
            </a:xfrm>
            <a:prstGeom prst="rect">
              <a:avLst/>
            </a:prstGeom>
            <a:solidFill>
              <a:srgbClr val="FF9933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it-IT"/>
            </a:p>
          </p:txBody>
        </p:sp>
        <p:cxnSp>
          <p:nvCxnSpPr>
            <p:cNvPr id="900122" name="AutoShape 26"/>
            <p:cNvCxnSpPr>
              <a:cxnSpLocks noChangeShapeType="1"/>
              <a:stCxn id="900120" idx="3"/>
              <a:endCxn id="900121" idx="1"/>
            </p:cNvCxnSpPr>
            <p:nvPr/>
          </p:nvCxnSpPr>
          <p:spPr bwMode="auto">
            <a:xfrm>
              <a:off x="2251" y="2240"/>
              <a:ext cx="592" cy="0"/>
            </a:xfrm>
            <a:prstGeom prst="straightConnector1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900123" name="AutoShape 27"/>
            <p:cNvCxnSpPr>
              <a:cxnSpLocks noChangeShapeType="1"/>
              <a:stCxn id="900121" idx="3"/>
              <a:endCxn id="900119" idx="1"/>
            </p:cNvCxnSpPr>
            <p:nvPr/>
          </p:nvCxnSpPr>
          <p:spPr bwMode="auto">
            <a:xfrm flipV="1">
              <a:off x="3651" y="2239"/>
              <a:ext cx="592" cy="1"/>
            </a:xfrm>
            <a:prstGeom prst="straightConnector1">
              <a:avLst/>
            </a:prstGeom>
            <a:noFill/>
            <a:ln w="57150">
              <a:solidFill>
                <a:srgbClr val="FF9933"/>
              </a:solidFill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900124" name="Line 28"/>
            <p:cNvSpPr>
              <a:spLocks noChangeShapeType="1"/>
            </p:cNvSpPr>
            <p:nvPr/>
          </p:nvSpPr>
          <p:spPr bwMode="auto">
            <a:xfrm>
              <a:off x="5055" y="2240"/>
              <a:ext cx="360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0125" name="Line 29"/>
            <p:cNvSpPr>
              <a:spLocks noChangeShapeType="1"/>
            </p:cNvSpPr>
            <p:nvPr/>
          </p:nvSpPr>
          <p:spPr bwMode="auto">
            <a:xfrm flipV="1">
              <a:off x="5419" y="1718"/>
              <a:ext cx="0" cy="524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0126" name="Line 30"/>
            <p:cNvSpPr>
              <a:spLocks noChangeShapeType="1"/>
            </p:cNvSpPr>
            <p:nvPr/>
          </p:nvSpPr>
          <p:spPr bwMode="auto">
            <a:xfrm flipH="1">
              <a:off x="975" y="1736"/>
              <a:ext cx="4461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0127" name="Line 31"/>
            <p:cNvSpPr>
              <a:spLocks noChangeShapeType="1"/>
            </p:cNvSpPr>
            <p:nvPr/>
          </p:nvSpPr>
          <p:spPr bwMode="auto">
            <a:xfrm>
              <a:off x="992" y="1719"/>
              <a:ext cx="0" cy="403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0128" name="Line 32"/>
            <p:cNvSpPr>
              <a:spLocks noChangeShapeType="1"/>
            </p:cNvSpPr>
            <p:nvPr/>
          </p:nvSpPr>
          <p:spPr bwMode="auto">
            <a:xfrm>
              <a:off x="973" y="2121"/>
              <a:ext cx="451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0129" name="Line 33"/>
            <p:cNvSpPr>
              <a:spLocks noChangeShapeType="1"/>
            </p:cNvSpPr>
            <p:nvPr/>
          </p:nvSpPr>
          <p:spPr bwMode="auto">
            <a:xfrm>
              <a:off x="967" y="2353"/>
              <a:ext cx="456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0130" name="Text Box 34"/>
            <p:cNvSpPr txBox="1">
              <a:spLocks noChangeArrowheads="1"/>
            </p:cNvSpPr>
            <p:nvPr/>
          </p:nvSpPr>
          <p:spPr bwMode="auto">
            <a:xfrm>
              <a:off x="830" y="2494"/>
              <a:ext cx="7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400">
                  <a:solidFill>
                    <a:srgbClr val="FF9933"/>
                  </a:solidFill>
                </a:rPr>
                <a:t>I/O</a:t>
              </a:r>
            </a:p>
          </p:txBody>
        </p:sp>
        <p:sp>
          <p:nvSpPr>
            <p:cNvPr id="900131" name="Text Box 35"/>
            <p:cNvSpPr txBox="1">
              <a:spLocks noChangeArrowheads="1"/>
            </p:cNvSpPr>
            <p:nvPr/>
          </p:nvSpPr>
          <p:spPr bwMode="auto">
            <a:xfrm>
              <a:off x="1933" y="2494"/>
              <a:ext cx="1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400">
                  <a:solidFill>
                    <a:srgbClr val="FF9933"/>
                  </a:solidFill>
                </a:rPr>
                <a:t>Istruzioni</a:t>
              </a:r>
            </a:p>
          </p:txBody>
        </p:sp>
        <p:sp>
          <p:nvSpPr>
            <p:cNvPr id="900132" name="Text Box 36"/>
            <p:cNvSpPr txBox="1">
              <a:spLocks noChangeArrowheads="1"/>
            </p:cNvSpPr>
            <p:nvPr/>
          </p:nvSpPr>
          <p:spPr bwMode="auto">
            <a:xfrm>
              <a:off x="3564" y="2494"/>
              <a:ext cx="7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400">
                  <a:solidFill>
                    <a:srgbClr val="FF9933"/>
                  </a:solidFill>
                </a:rPr>
                <a:t>Dati</a:t>
              </a:r>
            </a:p>
          </p:txBody>
        </p:sp>
        <p:sp>
          <p:nvSpPr>
            <p:cNvPr id="900133" name="Text Box 37"/>
            <p:cNvSpPr txBox="1">
              <a:spLocks noChangeArrowheads="1"/>
            </p:cNvSpPr>
            <p:nvPr/>
          </p:nvSpPr>
          <p:spPr bwMode="auto">
            <a:xfrm>
              <a:off x="2497" y="1417"/>
              <a:ext cx="15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400">
                  <a:solidFill>
                    <a:srgbClr val="FF9933"/>
                  </a:solidFill>
                </a:rPr>
                <a:t>Istruzioni</a:t>
              </a:r>
            </a:p>
          </p:txBody>
        </p:sp>
        <p:sp>
          <p:nvSpPr>
            <p:cNvPr id="900134" name="Text Box 38"/>
            <p:cNvSpPr txBox="1">
              <a:spLocks noChangeArrowheads="1"/>
            </p:cNvSpPr>
            <p:nvPr/>
          </p:nvSpPr>
          <p:spPr bwMode="auto">
            <a:xfrm>
              <a:off x="1416" y="2094"/>
              <a:ext cx="8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400">
                  <a:solidFill>
                    <a:srgbClr val="FFFFFF"/>
                  </a:solidFill>
                </a:rPr>
                <a:t>CONTR</a:t>
              </a:r>
            </a:p>
          </p:txBody>
        </p:sp>
        <p:sp>
          <p:nvSpPr>
            <p:cNvPr id="900135" name="Text Box 39"/>
            <p:cNvSpPr txBox="1">
              <a:spLocks noChangeArrowheads="1"/>
            </p:cNvSpPr>
            <p:nvPr/>
          </p:nvSpPr>
          <p:spPr bwMode="auto">
            <a:xfrm>
              <a:off x="2839" y="2094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400">
                  <a:solidFill>
                    <a:srgbClr val="FFFFFF"/>
                  </a:solidFill>
                </a:rPr>
                <a:t>ELAB.</a:t>
              </a:r>
            </a:p>
          </p:txBody>
        </p:sp>
        <p:sp>
          <p:nvSpPr>
            <p:cNvPr id="900136" name="Text Box 40"/>
            <p:cNvSpPr txBox="1">
              <a:spLocks noChangeArrowheads="1"/>
            </p:cNvSpPr>
            <p:nvPr/>
          </p:nvSpPr>
          <p:spPr bwMode="auto">
            <a:xfrm>
              <a:off x="4239" y="2094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400">
                  <a:solidFill>
                    <a:srgbClr val="FFFFFF"/>
                  </a:solidFill>
                </a:rPr>
                <a:t>MEM.</a:t>
              </a:r>
            </a:p>
          </p:txBody>
        </p:sp>
      </p:grpSp>
      <p:grpSp>
        <p:nvGrpSpPr>
          <p:cNvPr id="900139" name="Group 43"/>
          <p:cNvGrpSpPr>
            <a:grpSpLocks/>
          </p:cNvGrpSpPr>
          <p:nvPr/>
        </p:nvGrpSpPr>
        <p:grpSpPr bwMode="auto">
          <a:xfrm>
            <a:off x="1544638" y="2019300"/>
            <a:ext cx="1276350" cy="536575"/>
            <a:chOff x="973" y="1510"/>
            <a:chExt cx="804" cy="338"/>
          </a:xfrm>
        </p:grpSpPr>
        <p:sp>
          <p:nvSpPr>
            <p:cNvPr id="900140" name="AutoShape 44"/>
            <p:cNvSpPr>
              <a:spLocks noChangeArrowheads="1"/>
            </p:cNvSpPr>
            <p:nvPr/>
          </p:nvSpPr>
          <p:spPr bwMode="auto">
            <a:xfrm>
              <a:off x="973" y="1510"/>
              <a:ext cx="804" cy="338"/>
            </a:xfrm>
            <a:prstGeom prst="roundRect">
              <a:avLst>
                <a:gd name="adj" fmla="val 9583"/>
              </a:avLst>
            </a:prstGeom>
            <a:solidFill>
              <a:srgbClr val="6600CC">
                <a:alpha val="50000"/>
              </a:srgbClr>
            </a:solidFill>
            <a:ln w="38100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900141" name="Rectangle 45"/>
            <p:cNvSpPr>
              <a:spLocks noChangeArrowheads="1"/>
            </p:cNvSpPr>
            <p:nvPr/>
          </p:nvSpPr>
          <p:spPr bwMode="auto">
            <a:xfrm>
              <a:off x="1010" y="1536"/>
              <a:ext cx="766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marL="484188" indent="-484188">
                <a:lnSpc>
                  <a:spcPct val="90000"/>
                </a:lnSpc>
                <a:buClr>
                  <a:srgbClr val="99CC00"/>
                </a:buClr>
                <a:buFont typeface="Wingdings" pitchFamily="2" charset="2"/>
                <a:buNone/>
              </a:pPr>
              <a:r>
                <a:rPr lang="it-IT">
                  <a:solidFill>
                    <a:srgbClr val="99CC00"/>
                  </a:solidFill>
                  <a:cs typeface="Arial" charset="0"/>
                </a:rPr>
                <a:t>SISD</a:t>
              </a:r>
            </a:p>
          </p:txBody>
        </p:sp>
      </p:grpSp>
      <p:sp>
        <p:nvSpPr>
          <p:cNvPr id="900143" name="AutoShape 47"/>
          <p:cNvSpPr>
            <a:spLocks noChangeArrowheads="1"/>
          </p:cNvSpPr>
          <p:nvPr/>
        </p:nvSpPr>
        <p:spPr bwMode="auto">
          <a:xfrm>
            <a:off x="1295400" y="4751388"/>
            <a:ext cx="7356475" cy="1141412"/>
          </a:xfrm>
          <a:prstGeom prst="roundRect">
            <a:avLst>
              <a:gd name="adj" fmla="val 9583"/>
            </a:avLst>
          </a:prstGeom>
          <a:solidFill>
            <a:srgbClr val="99CC00">
              <a:alpha val="50000"/>
            </a:srgbClr>
          </a:solidFill>
          <a:ln w="38100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900144" name="Rectangle 48"/>
          <p:cNvSpPr>
            <a:spLocks noChangeArrowheads="1"/>
          </p:cNvSpPr>
          <p:nvPr/>
        </p:nvSpPr>
        <p:spPr bwMode="auto">
          <a:xfrm>
            <a:off x="1352550" y="4768850"/>
            <a:ext cx="72485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marL="484188" indent="-484188" algn="ctr">
              <a:lnSpc>
                <a:spcPct val="90000"/>
              </a:lnSpc>
              <a:buFont typeface="Wingdings" pitchFamily="2" charset="2"/>
              <a:buNone/>
            </a:pPr>
            <a:r>
              <a:rPr lang="it-IT" sz="2400">
                <a:cs typeface="Arial" charset="0"/>
              </a:rPr>
              <a:t>Architettura tradizionale con singola CPU</a:t>
            </a:r>
          </a:p>
          <a:p>
            <a:pPr marL="484188" indent="-484188" algn="ctr">
              <a:lnSpc>
                <a:spcPct val="90000"/>
              </a:lnSpc>
              <a:buFont typeface="Wingdings" pitchFamily="2" charset="2"/>
              <a:buNone/>
            </a:pPr>
            <a:r>
              <a:rPr lang="it-IT" sz="2400">
                <a:cs typeface="Arial" charset="0"/>
              </a:rPr>
              <a:t>che elabora una istruzione alla volta</a:t>
            </a:r>
          </a:p>
          <a:p>
            <a:pPr marL="484188" indent="-484188" algn="ctr">
              <a:lnSpc>
                <a:spcPct val="90000"/>
              </a:lnSpc>
              <a:buFont typeface="Wingdings" pitchFamily="2" charset="2"/>
              <a:buNone/>
            </a:pPr>
            <a:r>
              <a:rPr lang="it-IT" sz="2400">
                <a:cs typeface="Arial" charset="0"/>
              </a:rPr>
              <a:t>operando su un dato alla volta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00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00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900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00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0143" grpId="0" animBg="1"/>
      <p:bldP spid="90014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1426" name="Picture 2" descr="F:\Immagini\libri.jpg"/>
          <p:cNvPicPr>
            <a:picLocks noChangeAspect="1" noChangeArrowheads="1"/>
          </p:cNvPicPr>
          <p:nvPr/>
        </p:nvPicPr>
        <p:blipFill>
          <a:blip r:embed="rId3"/>
          <a:srcRect b="253"/>
          <a:stretch>
            <a:fillRect/>
          </a:stretch>
        </p:blipFill>
        <p:spPr bwMode="auto">
          <a:xfrm>
            <a:off x="1263650" y="933450"/>
            <a:ext cx="7429500" cy="5022850"/>
          </a:xfrm>
          <a:prstGeom prst="rect">
            <a:avLst/>
          </a:prstGeom>
          <a:noFill/>
        </p:spPr>
      </p:pic>
      <p:sp>
        <p:nvSpPr>
          <p:cNvPr id="871427" name="AutoShape 3"/>
          <p:cNvSpPr>
            <a:spLocks noChangeArrowheads="1"/>
          </p:cNvSpPr>
          <p:nvPr/>
        </p:nvSpPr>
        <p:spPr bwMode="auto">
          <a:xfrm>
            <a:off x="1423988" y="3352800"/>
            <a:ext cx="7061200" cy="685800"/>
          </a:xfrm>
          <a:prstGeom prst="roundRect">
            <a:avLst>
              <a:gd name="adj" fmla="val 16667"/>
            </a:avLst>
          </a:prstGeom>
          <a:solidFill>
            <a:srgbClr val="000066">
              <a:alpha val="50000"/>
            </a:srgb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3366CC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grpSp>
        <p:nvGrpSpPr>
          <p:cNvPr id="871435" name="Group 11"/>
          <p:cNvGrpSpPr>
            <a:grpSpLocks/>
          </p:cNvGrpSpPr>
          <p:nvPr/>
        </p:nvGrpSpPr>
        <p:grpSpPr bwMode="auto">
          <a:xfrm>
            <a:off x="1319213" y="2659063"/>
            <a:ext cx="5127625" cy="534987"/>
            <a:chOff x="831" y="1675"/>
            <a:chExt cx="3230" cy="337"/>
          </a:xfrm>
        </p:grpSpPr>
        <p:sp>
          <p:nvSpPr>
            <p:cNvPr id="871430" name="AutoShape 6"/>
            <p:cNvSpPr>
              <a:spLocks noChangeArrowheads="1"/>
            </p:cNvSpPr>
            <p:nvPr/>
          </p:nvSpPr>
          <p:spPr bwMode="auto">
            <a:xfrm>
              <a:off x="831" y="1675"/>
              <a:ext cx="3086" cy="337"/>
            </a:xfrm>
            <a:prstGeom prst="roundRect">
              <a:avLst>
                <a:gd name="adj" fmla="val 16667"/>
              </a:avLst>
            </a:prstGeom>
            <a:solidFill>
              <a:srgbClr val="3366CC">
                <a:alpha val="50000"/>
              </a:srgbClr>
            </a:solidFill>
            <a:ln w="38100">
              <a:solidFill>
                <a:srgbClr val="3366CC">
                  <a:alpha val="50000"/>
                </a:srgbClr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871431" name="Rectangle 7"/>
            <p:cNvSpPr>
              <a:spLocks noChangeArrowheads="1"/>
            </p:cNvSpPr>
            <p:nvPr/>
          </p:nvSpPr>
          <p:spPr bwMode="auto">
            <a:xfrm>
              <a:off x="871" y="1690"/>
              <a:ext cx="3190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B">
                  <a:sym typeface="Wingdings" pitchFamily="2" charset="2"/>
                </a:rPr>
                <a:t>D.E. Cueller, J.S. Singh</a:t>
              </a:r>
            </a:p>
          </p:txBody>
        </p:sp>
      </p:grpSp>
      <p:sp>
        <p:nvSpPr>
          <p:cNvPr id="871432" name="Rectangle 8"/>
          <p:cNvSpPr>
            <a:spLocks noChangeArrowheads="1"/>
          </p:cNvSpPr>
          <p:nvPr/>
        </p:nvSpPr>
        <p:spPr bwMode="auto">
          <a:xfrm>
            <a:off x="1243013" y="3413125"/>
            <a:ext cx="7423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3000">
                <a:sym typeface="Wingdings" pitchFamily="2" charset="2"/>
              </a:rPr>
              <a:t>Parallel Computer Architecture</a:t>
            </a:r>
          </a:p>
        </p:txBody>
      </p:sp>
      <p:grpSp>
        <p:nvGrpSpPr>
          <p:cNvPr id="871436" name="Group 12"/>
          <p:cNvGrpSpPr>
            <a:grpSpLocks/>
          </p:cNvGrpSpPr>
          <p:nvPr/>
        </p:nvGrpSpPr>
        <p:grpSpPr bwMode="auto">
          <a:xfrm>
            <a:off x="1654175" y="4319588"/>
            <a:ext cx="6027738" cy="557212"/>
            <a:chOff x="1042" y="2721"/>
            <a:chExt cx="3797" cy="351"/>
          </a:xfrm>
        </p:grpSpPr>
        <p:sp>
          <p:nvSpPr>
            <p:cNvPr id="871428" name="AutoShape 4"/>
            <p:cNvSpPr>
              <a:spLocks noChangeArrowheads="1"/>
            </p:cNvSpPr>
            <p:nvPr/>
          </p:nvSpPr>
          <p:spPr bwMode="auto">
            <a:xfrm>
              <a:off x="1042" y="2721"/>
              <a:ext cx="3797" cy="351"/>
            </a:xfrm>
            <a:prstGeom prst="roundRect">
              <a:avLst>
                <a:gd name="adj" fmla="val 16667"/>
              </a:avLst>
            </a:prstGeom>
            <a:solidFill>
              <a:srgbClr val="3366CC">
                <a:alpha val="50000"/>
              </a:srgbClr>
            </a:solidFill>
            <a:ln w="38100">
              <a:solidFill>
                <a:srgbClr val="3366CC">
                  <a:alpha val="50000"/>
                </a:srgbClr>
              </a:solidFill>
              <a:round/>
              <a:headEnd/>
              <a:tailEnd/>
            </a:ln>
            <a:effectLst>
              <a:outerShdw dist="35921" dir="2700000" algn="ctr" rotWithShape="0">
                <a:srgbClr val="000066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871433" name="Rectangle 9"/>
            <p:cNvSpPr>
              <a:spLocks noChangeArrowheads="1"/>
            </p:cNvSpPr>
            <p:nvPr/>
          </p:nvSpPr>
          <p:spPr bwMode="auto">
            <a:xfrm>
              <a:off x="1093" y="2734"/>
              <a:ext cx="3695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GB">
                  <a:sym typeface="Wingdings" pitchFamily="2" charset="2"/>
                </a:rPr>
                <a:t>Morgan Kaufman Pub., 1999</a:t>
              </a:r>
            </a:p>
          </p:txBody>
        </p:sp>
      </p:grpSp>
      <p:sp>
        <p:nvSpPr>
          <p:cNvPr id="871434" name="Text Box 10"/>
          <p:cNvSpPr txBox="1">
            <a:spLocks noChangeArrowheads="1"/>
          </p:cNvSpPr>
          <p:nvPr/>
        </p:nvSpPr>
        <p:spPr bwMode="auto">
          <a:xfrm>
            <a:off x="1536700" y="1073150"/>
            <a:ext cx="68834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4200">
                <a:solidFill>
                  <a:srgbClr val="FFCC00"/>
                </a:solidFill>
                <a:cs typeface="Times New Roman" charset="0"/>
              </a:rPr>
              <a:t>Bibliografia del corso</a:t>
            </a:r>
            <a:endParaRPr lang="it-IT" altLang="it-IT" sz="4200">
              <a:solidFill>
                <a:srgbClr val="FFCC00"/>
              </a:solidFill>
              <a:cs typeface="Times New Roman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71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87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7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7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1427" grpId="0" animBg="1"/>
      <p:bldP spid="871432" grpId="0" autoUpdateAnimBg="0"/>
      <p:bldP spid="871434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3" name="Group 23"/>
          <p:cNvGrpSpPr>
            <a:grpSpLocks/>
          </p:cNvGrpSpPr>
          <p:nvPr/>
        </p:nvGrpSpPr>
        <p:grpSpPr bwMode="auto">
          <a:xfrm>
            <a:off x="2386013" y="1004888"/>
            <a:ext cx="1327150" cy="536575"/>
            <a:chOff x="973" y="1510"/>
            <a:chExt cx="804" cy="338"/>
          </a:xfrm>
        </p:grpSpPr>
        <p:sp>
          <p:nvSpPr>
            <p:cNvPr id="901144" name="AutoShape 24"/>
            <p:cNvSpPr>
              <a:spLocks noChangeArrowheads="1"/>
            </p:cNvSpPr>
            <p:nvPr/>
          </p:nvSpPr>
          <p:spPr bwMode="auto">
            <a:xfrm>
              <a:off x="973" y="1510"/>
              <a:ext cx="804" cy="338"/>
            </a:xfrm>
            <a:prstGeom prst="roundRect">
              <a:avLst>
                <a:gd name="adj" fmla="val 9583"/>
              </a:avLst>
            </a:prstGeom>
            <a:solidFill>
              <a:srgbClr val="6600CC">
                <a:alpha val="50000"/>
              </a:srgbClr>
            </a:solidFill>
            <a:ln w="38100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901145" name="Rectangle 25"/>
            <p:cNvSpPr>
              <a:spLocks noChangeArrowheads="1"/>
            </p:cNvSpPr>
            <p:nvPr/>
          </p:nvSpPr>
          <p:spPr bwMode="auto">
            <a:xfrm>
              <a:off x="1010" y="1536"/>
              <a:ext cx="766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marL="484188" indent="-484188">
                <a:lnSpc>
                  <a:spcPct val="90000"/>
                </a:lnSpc>
                <a:buClr>
                  <a:srgbClr val="99CC00"/>
                </a:buClr>
                <a:buFont typeface="Wingdings" pitchFamily="2" charset="2"/>
                <a:buNone/>
              </a:pPr>
              <a:r>
                <a:rPr lang="it-IT">
                  <a:solidFill>
                    <a:srgbClr val="99CC00"/>
                  </a:solidFill>
                  <a:cs typeface="Arial" charset="0"/>
                </a:rPr>
                <a:t>SIMD</a:t>
              </a:r>
            </a:p>
          </p:txBody>
        </p:sp>
      </p:grpSp>
      <p:sp>
        <p:nvSpPr>
          <p:cNvPr id="901146" name="AutoShape 26"/>
          <p:cNvSpPr>
            <a:spLocks noChangeArrowheads="1"/>
          </p:cNvSpPr>
          <p:nvPr/>
        </p:nvSpPr>
        <p:spPr bwMode="auto">
          <a:xfrm>
            <a:off x="1882775" y="4754563"/>
            <a:ext cx="6181725" cy="1136650"/>
          </a:xfrm>
          <a:prstGeom prst="roundRect">
            <a:avLst>
              <a:gd name="adj" fmla="val 9583"/>
            </a:avLst>
          </a:prstGeom>
          <a:solidFill>
            <a:srgbClr val="99CC00">
              <a:alpha val="50000"/>
            </a:srgbClr>
          </a:solidFill>
          <a:ln w="38100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901147" name="Rectangle 27"/>
          <p:cNvSpPr>
            <a:spLocks noChangeArrowheads="1"/>
          </p:cNvSpPr>
          <p:nvPr/>
        </p:nvSpPr>
        <p:spPr bwMode="auto">
          <a:xfrm>
            <a:off x="1927225" y="4768850"/>
            <a:ext cx="60991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marL="484188" indent="-484188" algn="ctr">
              <a:lnSpc>
                <a:spcPct val="90000"/>
              </a:lnSpc>
              <a:buFont typeface="Wingdings" pitchFamily="2" charset="2"/>
              <a:buNone/>
            </a:pPr>
            <a:r>
              <a:rPr lang="it-IT" sz="2400">
                <a:cs typeface="Arial" charset="0"/>
              </a:rPr>
              <a:t>Più CPU operano in modo sincrono</a:t>
            </a:r>
          </a:p>
          <a:p>
            <a:pPr marL="484188" indent="-484188" algn="ctr">
              <a:lnSpc>
                <a:spcPct val="90000"/>
              </a:lnSpc>
              <a:buFont typeface="Wingdings" pitchFamily="2" charset="2"/>
              <a:buNone/>
            </a:pPr>
            <a:r>
              <a:rPr lang="it-IT" sz="2400">
                <a:cs typeface="Arial" charset="0"/>
              </a:rPr>
              <a:t>eseguendo la stessa istruzione</a:t>
            </a:r>
          </a:p>
          <a:p>
            <a:pPr marL="484188" indent="-484188" algn="ctr">
              <a:lnSpc>
                <a:spcPct val="90000"/>
              </a:lnSpc>
              <a:buFont typeface="Wingdings" pitchFamily="2" charset="2"/>
              <a:buNone/>
            </a:pPr>
            <a:r>
              <a:rPr lang="it-IT" sz="2400">
                <a:cs typeface="Arial" charset="0"/>
              </a:rPr>
              <a:t>su dati diversi</a:t>
            </a:r>
          </a:p>
        </p:txBody>
      </p:sp>
      <p:grpSp>
        <p:nvGrpSpPr>
          <p:cNvPr id="901183" name="Group 63"/>
          <p:cNvGrpSpPr>
            <a:grpSpLocks/>
          </p:cNvGrpSpPr>
          <p:nvPr/>
        </p:nvGrpSpPr>
        <p:grpSpPr bwMode="auto">
          <a:xfrm>
            <a:off x="1458913" y="1117600"/>
            <a:ext cx="7032625" cy="3743325"/>
            <a:chOff x="919" y="704"/>
            <a:chExt cx="4430" cy="2358"/>
          </a:xfrm>
        </p:grpSpPr>
        <p:sp>
          <p:nvSpPr>
            <p:cNvPr id="901148" name="Text Box 28"/>
            <p:cNvSpPr txBox="1">
              <a:spLocks noChangeArrowheads="1"/>
            </p:cNvSpPr>
            <p:nvPr/>
          </p:nvSpPr>
          <p:spPr bwMode="auto">
            <a:xfrm>
              <a:off x="1082" y="1920"/>
              <a:ext cx="78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400">
                  <a:solidFill>
                    <a:srgbClr val="FF9933"/>
                  </a:solidFill>
                </a:rPr>
                <a:t>I/O</a:t>
              </a:r>
            </a:p>
          </p:txBody>
        </p:sp>
        <p:sp>
          <p:nvSpPr>
            <p:cNvPr id="901149" name="Line 29"/>
            <p:cNvSpPr>
              <a:spLocks noChangeShapeType="1"/>
            </p:cNvSpPr>
            <p:nvPr/>
          </p:nvSpPr>
          <p:spPr bwMode="auto">
            <a:xfrm flipV="1">
              <a:off x="2717" y="1329"/>
              <a:ext cx="1" cy="1107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1151" name="Text Box 31"/>
            <p:cNvSpPr txBox="1">
              <a:spLocks noChangeArrowheads="1"/>
            </p:cNvSpPr>
            <p:nvPr/>
          </p:nvSpPr>
          <p:spPr bwMode="auto">
            <a:xfrm>
              <a:off x="1789" y="971"/>
              <a:ext cx="12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400">
                  <a:solidFill>
                    <a:srgbClr val="FF9933"/>
                  </a:solidFill>
                </a:rPr>
                <a:t>Istruzioni</a:t>
              </a:r>
            </a:p>
          </p:txBody>
        </p:sp>
        <p:sp>
          <p:nvSpPr>
            <p:cNvPr id="901152" name="Rectangle 32"/>
            <p:cNvSpPr>
              <a:spLocks noChangeArrowheads="1"/>
            </p:cNvSpPr>
            <p:nvPr/>
          </p:nvSpPr>
          <p:spPr bwMode="auto">
            <a:xfrm>
              <a:off x="1690" y="1639"/>
              <a:ext cx="695" cy="487"/>
            </a:xfrm>
            <a:prstGeom prst="rect">
              <a:avLst/>
            </a:prstGeom>
            <a:solidFill>
              <a:srgbClr val="FF9933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1154" name="Line 34"/>
            <p:cNvSpPr>
              <a:spLocks noChangeShapeType="1"/>
            </p:cNvSpPr>
            <p:nvPr/>
          </p:nvSpPr>
          <p:spPr bwMode="auto">
            <a:xfrm>
              <a:off x="1359" y="1882"/>
              <a:ext cx="335" cy="1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1155" name="Text Box 35"/>
            <p:cNvSpPr txBox="1">
              <a:spLocks noChangeArrowheads="1"/>
            </p:cNvSpPr>
            <p:nvPr/>
          </p:nvSpPr>
          <p:spPr bwMode="auto">
            <a:xfrm>
              <a:off x="1656" y="1758"/>
              <a:ext cx="7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000">
                  <a:solidFill>
                    <a:srgbClr val="FFFFFF"/>
                  </a:solidFill>
                </a:rPr>
                <a:t>CONTR</a:t>
              </a:r>
            </a:p>
          </p:txBody>
        </p:sp>
        <p:sp>
          <p:nvSpPr>
            <p:cNvPr id="901156" name="Rectangle 36"/>
            <p:cNvSpPr>
              <a:spLocks noChangeArrowheads="1"/>
            </p:cNvSpPr>
            <p:nvPr/>
          </p:nvSpPr>
          <p:spPr bwMode="auto">
            <a:xfrm>
              <a:off x="4101" y="1073"/>
              <a:ext cx="632" cy="488"/>
            </a:xfrm>
            <a:prstGeom prst="rect">
              <a:avLst/>
            </a:prstGeom>
            <a:solidFill>
              <a:srgbClr val="FF9933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1157" name="Rectangle 37"/>
            <p:cNvSpPr>
              <a:spLocks noChangeArrowheads="1"/>
            </p:cNvSpPr>
            <p:nvPr/>
          </p:nvSpPr>
          <p:spPr bwMode="auto">
            <a:xfrm>
              <a:off x="2985" y="1074"/>
              <a:ext cx="631" cy="488"/>
            </a:xfrm>
            <a:prstGeom prst="rect">
              <a:avLst/>
            </a:prstGeom>
            <a:solidFill>
              <a:srgbClr val="FF9933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it-IT"/>
            </a:p>
          </p:txBody>
        </p:sp>
        <p:cxnSp>
          <p:nvCxnSpPr>
            <p:cNvPr id="901158" name="AutoShape 38"/>
            <p:cNvCxnSpPr>
              <a:cxnSpLocks noChangeShapeType="1"/>
              <a:stCxn id="901157" idx="3"/>
              <a:endCxn id="901156" idx="1"/>
            </p:cNvCxnSpPr>
            <p:nvPr/>
          </p:nvCxnSpPr>
          <p:spPr bwMode="auto">
            <a:xfrm flipV="1">
              <a:off x="3616" y="1317"/>
              <a:ext cx="485" cy="1"/>
            </a:xfrm>
            <a:prstGeom prst="straightConnector1">
              <a:avLst/>
            </a:prstGeom>
            <a:noFill/>
            <a:ln w="57150">
              <a:solidFill>
                <a:srgbClr val="FF9933"/>
              </a:solidFill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901159" name="Line 39"/>
            <p:cNvSpPr>
              <a:spLocks noChangeShapeType="1"/>
            </p:cNvSpPr>
            <p:nvPr/>
          </p:nvSpPr>
          <p:spPr bwMode="auto">
            <a:xfrm>
              <a:off x="4731" y="1317"/>
              <a:ext cx="281" cy="1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1160" name="Text Box 40"/>
            <p:cNvSpPr txBox="1">
              <a:spLocks noChangeArrowheads="1"/>
            </p:cNvSpPr>
            <p:nvPr/>
          </p:nvSpPr>
          <p:spPr bwMode="auto">
            <a:xfrm>
              <a:off x="3544" y="1362"/>
              <a:ext cx="6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400">
                  <a:solidFill>
                    <a:srgbClr val="FF9933"/>
                  </a:solidFill>
                </a:rPr>
                <a:t>Dati</a:t>
              </a:r>
            </a:p>
          </p:txBody>
        </p:sp>
        <p:sp>
          <p:nvSpPr>
            <p:cNvPr id="901161" name="Text Box 41"/>
            <p:cNvSpPr txBox="1">
              <a:spLocks noChangeArrowheads="1"/>
            </p:cNvSpPr>
            <p:nvPr/>
          </p:nvSpPr>
          <p:spPr bwMode="auto">
            <a:xfrm>
              <a:off x="2941" y="1193"/>
              <a:ext cx="7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000">
                  <a:solidFill>
                    <a:srgbClr val="FFFFFF"/>
                  </a:solidFill>
                </a:rPr>
                <a:t>ELAB1</a:t>
              </a:r>
            </a:p>
          </p:txBody>
        </p:sp>
        <p:sp>
          <p:nvSpPr>
            <p:cNvPr id="901162" name="Text Box 42"/>
            <p:cNvSpPr txBox="1">
              <a:spLocks noChangeArrowheads="1"/>
            </p:cNvSpPr>
            <p:nvPr/>
          </p:nvSpPr>
          <p:spPr bwMode="auto">
            <a:xfrm>
              <a:off x="4059" y="1193"/>
              <a:ext cx="7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000">
                  <a:solidFill>
                    <a:srgbClr val="FFFFFF"/>
                  </a:solidFill>
                </a:rPr>
                <a:t>MEM1</a:t>
              </a:r>
            </a:p>
          </p:txBody>
        </p:sp>
        <p:sp>
          <p:nvSpPr>
            <p:cNvPr id="901163" name="Rectangle 43"/>
            <p:cNvSpPr>
              <a:spLocks noChangeArrowheads="1"/>
            </p:cNvSpPr>
            <p:nvPr/>
          </p:nvSpPr>
          <p:spPr bwMode="auto">
            <a:xfrm>
              <a:off x="4111" y="2167"/>
              <a:ext cx="632" cy="488"/>
            </a:xfrm>
            <a:prstGeom prst="rect">
              <a:avLst/>
            </a:prstGeom>
            <a:solidFill>
              <a:srgbClr val="FF9933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1164" name="Rectangle 44"/>
            <p:cNvSpPr>
              <a:spLocks noChangeArrowheads="1"/>
            </p:cNvSpPr>
            <p:nvPr/>
          </p:nvSpPr>
          <p:spPr bwMode="auto">
            <a:xfrm>
              <a:off x="2980" y="2167"/>
              <a:ext cx="631" cy="488"/>
            </a:xfrm>
            <a:prstGeom prst="rect">
              <a:avLst/>
            </a:prstGeom>
            <a:solidFill>
              <a:srgbClr val="FF9933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it-IT"/>
            </a:p>
          </p:txBody>
        </p:sp>
        <p:cxnSp>
          <p:nvCxnSpPr>
            <p:cNvPr id="901165" name="AutoShape 45"/>
            <p:cNvCxnSpPr>
              <a:cxnSpLocks noChangeShapeType="1"/>
              <a:stCxn id="901164" idx="3"/>
              <a:endCxn id="901163" idx="1"/>
            </p:cNvCxnSpPr>
            <p:nvPr/>
          </p:nvCxnSpPr>
          <p:spPr bwMode="auto">
            <a:xfrm>
              <a:off x="3611" y="2411"/>
              <a:ext cx="500" cy="0"/>
            </a:xfrm>
            <a:prstGeom prst="straightConnector1">
              <a:avLst/>
            </a:prstGeom>
            <a:noFill/>
            <a:ln w="57150">
              <a:solidFill>
                <a:srgbClr val="FF9933"/>
              </a:solidFill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901166" name="Line 46"/>
            <p:cNvSpPr>
              <a:spLocks noChangeShapeType="1"/>
            </p:cNvSpPr>
            <p:nvPr/>
          </p:nvSpPr>
          <p:spPr bwMode="auto">
            <a:xfrm>
              <a:off x="4741" y="2411"/>
              <a:ext cx="281" cy="1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1168" name="Text Box 48"/>
            <p:cNvSpPr txBox="1">
              <a:spLocks noChangeArrowheads="1"/>
            </p:cNvSpPr>
            <p:nvPr/>
          </p:nvSpPr>
          <p:spPr bwMode="auto">
            <a:xfrm>
              <a:off x="2935" y="2286"/>
              <a:ext cx="7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000">
                  <a:solidFill>
                    <a:srgbClr val="FFFFFF"/>
                  </a:solidFill>
                </a:rPr>
                <a:t>ELABn</a:t>
              </a:r>
            </a:p>
          </p:txBody>
        </p:sp>
        <p:sp>
          <p:nvSpPr>
            <p:cNvPr id="901169" name="Text Box 49"/>
            <p:cNvSpPr txBox="1">
              <a:spLocks noChangeArrowheads="1"/>
            </p:cNvSpPr>
            <p:nvPr/>
          </p:nvSpPr>
          <p:spPr bwMode="auto">
            <a:xfrm>
              <a:off x="4069" y="2286"/>
              <a:ext cx="7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000">
                  <a:solidFill>
                    <a:srgbClr val="FFFFFF"/>
                  </a:solidFill>
                </a:rPr>
                <a:t>MEMn</a:t>
              </a:r>
            </a:p>
          </p:txBody>
        </p:sp>
        <p:sp>
          <p:nvSpPr>
            <p:cNvPr id="901170" name="Line 50"/>
            <p:cNvSpPr>
              <a:spLocks noChangeShapeType="1"/>
            </p:cNvSpPr>
            <p:nvPr/>
          </p:nvSpPr>
          <p:spPr bwMode="auto">
            <a:xfrm>
              <a:off x="2701" y="1317"/>
              <a:ext cx="312" cy="1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1171" name="Line 51"/>
            <p:cNvSpPr>
              <a:spLocks noChangeShapeType="1"/>
            </p:cNvSpPr>
            <p:nvPr/>
          </p:nvSpPr>
          <p:spPr bwMode="auto">
            <a:xfrm>
              <a:off x="2699" y="2411"/>
              <a:ext cx="312" cy="1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1172" name="Text Box 52"/>
            <p:cNvSpPr txBox="1">
              <a:spLocks noChangeArrowheads="1"/>
            </p:cNvSpPr>
            <p:nvPr/>
          </p:nvSpPr>
          <p:spPr bwMode="auto">
            <a:xfrm>
              <a:off x="2989" y="1535"/>
              <a:ext cx="134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800">
                  <a:solidFill>
                    <a:srgbClr val="FF9933"/>
                  </a:solidFill>
                  <a:latin typeface="Times New Roman" charset="0"/>
                  <a:cs typeface="Times New Roman" charset="0"/>
                </a:rPr>
                <a:t>•••</a:t>
              </a:r>
            </a:p>
          </p:txBody>
        </p:sp>
        <p:sp>
          <p:nvSpPr>
            <p:cNvPr id="901173" name="Text Box 53"/>
            <p:cNvSpPr txBox="1">
              <a:spLocks noChangeArrowheads="1"/>
            </p:cNvSpPr>
            <p:nvPr/>
          </p:nvSpPr>
          <p:spPr bwMode="auto">
            <a:xfrm>
              <a:off x="4134" y="1535"/>
              <a:ext cx="135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800">
                  <a:solidFill>
                    <a:srgbClr val="FF9933"/>
                  </a:solidFill>
                  <a:latin typeface="Times New Roman" charset="0"/>
                  <a:cs typeface="Times New Roman" charset="0"/>
                </a:rPr>
                <a:t>•••</a:t>
              </a:r>
            </a:p>
          </p:txBody>
        </p:sp>
        <p:sp>
          <p:nvSpPr>
            <p:cNvPr id="901174" name="Line 54"/>
            <p:cNvSpPr>
              <a:spLocks noChangeShapeType="1"/>
            </p:cNvSpPr>
            <p:nvPr/>
          </p:nvSpPr>
          <p:spPr bwMode="auto">
            <a:xfrm>
              <a:off x="1259" y="1007"/>
              <a:ext cx="1" cy="175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1175" name="Text Box 55"/>
            <p:cNvSpPr txBox="1">
              <a:spLocks noChangeArrowheads="1"/>
            </p:cNvSpPr>
            <p:nvPr/>
          </p:nvSpPr>
          <p:spPr bwMode="auto">
            <a:xfrm>
              <a:off x="919" y="819"/>
              <a:ext cx="318" cy="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400">
                  <a:solidFill>
                    <a:srgbClr val="FFCC00"/>
                  </a:solidFill>
                </a:rPr>
                <a:t>Elab. ospite</a:t>
              </a:r>
            </a:p>
          </p:txBody>
        </p:sp>
        <p:sp>
          <p:nvSpPr>
            <p:cNvPr id="901176" name="Line 56"/>
            <p:cNvSpPr>
              <a:spLocks noChangeShapeType="1"/>
            </p:cNvSpPr>
            <p:nvPr/>
          </p:nvSpPr>
          <p:spPr bwMode="auto">
            <a:xfrm>
              <a:off x="5041" y="1007"/>
              <a:ext cx="1" cy="175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1177" name="Text Box 57"/>
            <p:cNvSpPr txBox="1">
              <a:spLocks noChangeArrowheads="1"/>
            </p:cNvSpPr>
            <p:nvPr/>
          </p:nvSpPr>
          <p:spPr bwMode="auto">
            <a:xfrm>
              <a:off x="5062" y="704"/>
              <a:ext cx="287" cy="2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400">
                  <a:solidFill>
                    <a:srgbClr val="FFCC00"/>
                  </a:solidFill>
                </a:rPr>
                <a:t>Elab. ospite</a:t>
              </a:r>
            </a:p>
          </p:txBody>
        </p:sp>
        <p:sp>
          <p:nvSpPr>
            <p:cNvPr id="901178" name="Line 58"/>
            <p:cNvSpPr>
              <a:spLocks noChangeShapeType="1"/>
            </p:cNvSpPr>
            <p:nvPr/>
          </p:nvSpPr>
          <p:spPr bwMode="auto">
            <a:xfrm>
              <a:off x="2381" y="1882"/>
              <a:ext cx="335" cy="1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1180" name="Text Box 60"/>
            <p:cNvSpPr txBox="1">
              <a:spLocks noChangeArrowheads="1"/>
            </p:cNvSpPr>
            <p:nvPr/>
          </p:nvSpPr>
          <p:spPr bwMode="auto">
            <a:xfrm>
              <a:off x="1789" y="2438"/>
              <a:ext cx="12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400">
                  <a:solidFill>
                    <a:srgbClr val="FF9933"/>
                  </a:solidFill>
                </a:rPr>
                <a:t>Istruzioni</a:t>
              </a:r>
            </a:p>
          </p:txBody>
        </p:sp>
        <p:sp>
          <p:nvSpPr>
            <p:cNvPr id="901181" name="Text Box 61"/>
            <p:cNvSpPr txBox="1">
              <a:spLocks noChangeArrowheads="1"/>
            </p:cNvSpPr>
            <p:nvPr/>
          </p:nvSpPr>
          <p:spPr bwMode="auto">
            <a:xfrm>
              <a:off x="3544" y="2449"/>
              <a:ext cx="6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400">
                  <a:solidFill>
                    <a:srgbClr val="FF9933"/>
                  </a:solidFill>
                </a:rPr>
                <a:t>Dati</a:t>
              </a: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0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0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90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0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6" grpId="0" animBg="1"/>
      <p:bldP spid="901147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9" name="AutoShape 5"/>
          <p:cNvSpPr>
            <a:spLocks noChangeArrowheads="1"/>
          </p:cNvSpPr>
          <p:nvPr/>
        </p:nvSpPr>
        <p:spPr bwMode="auto">
          <a:xfrm>
            <a:off x="1600200" y="4754563"/>
            <a:ext cx="6746875" cy="1136650"/>
          </a:xfrm>
          <a:prstGeom prst="roundRect">
            <a:avLst>
              <a:gd name="adj" fmla="val 9583"/>
            </a:avLst>
          </a:prstGeom>
          <a:solidFill>
            <a:srgbClr val="99CC00">
              <a:alpha val="50000"/>
            </a:srgbClr>
          </a:solidFill>
          <a:ln w="38100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902150" name="Rectangle 6"/>
          <p:cNvSpPr>
            <a:spLocks noChangeArrowheads="1"/>
          </p:cNvSpPr>
          <p:nvPr/>
        </p:nvSpPr>
        <p:spPr bwMode="auto">
          <a:xfrm>
            <a:off x="1660525" y="4768850"/>
            <a:ext cx="66309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marL="484188" indent="-484188" algn="ctr">
              <a:lnSpc>
                <a:spcPct val="90000"/>
              </a:lnSpc>
              <a:buFont typeface="Wingdings" pitchFamily="2" charset="2"/>
              <a:buNone/>
            </a:pPr>
            <a:r>
              <a:rPr lang="it-IT" sz="2400">
                <a:cs typeface="Arial" charset="0"/>
              </a:rPr>
              <a:t>Il medesimo flusso di dati viene</a:t>
            </a:r>
          </a:p>
          <a:p>
            <a:pPr marL="484188" indent="-484188" algn="ctr">
              <a:lnSpc>
                <a:spcPct val="90000"/>
              </a:lnSpc>
              <a:buFont typeface="Wingdings" pitchFamily="2" charset="2"/>
              <a:buNone/>
            </a:pPr>
            <a:r>
              <a:rPr lang="it-IT" sz="2400">
                <a:cs typeface="Arial" charset="0"/>
              </a:rPr>
              <a:t>elaborato da un insieme di processori</a:t>
            </a:r>
          </a:p>
          <a:p>
            <a:pPr marL="484188" indent="-484188" algn="ctr">
              <a:lnSpc>
                <a:spcPct val="90000"/>
              </a:lnSpc>
              <a:buFont typeface="Wingdings" pitchFamily="2" charset="2"/>
              <a:buNone/>
            </a:pPr>
            <a:r>
              <a:rPr lang="it-IT" sz="2400">
                <a:cs typeface="Arial" charset="0"/>
              </a:rPr>
              <a:t>che eseguono istruzioni diverse</a:t>
            </a:r>
          </a:p>
        </p:txBody>
      </p:sp>
      <p:grpSp>
        <p:nvGrpSpPr>
          <p:cNvPr id="902182" name="Group 38"/>
          <p:cNvGrpSpPr>
            <a:grpSpLocks/>
          </p:cNvGrpSpPr>
          <p:nvPr/>
        </p:nvGrpSpPr>
        <p:grpSpPr bwMode="auto">
          <a:xfrm>
            <a:off x="2386013" y="1004888"/>
            <a:ext cx="1327150" cy="536575"/>
            <a:chOff x="973" y="1510"/>
            <a:chExt cx="804" cy="338"/>
          </a:xfrm>
        </p:grpSpPr>
        <p:sp>
          <p:nvSpPr>
            <p:cNvPr id="902183" name="AutoShape 39"/>
            <p:cNvSpPr>
              <a:spLocks noChangeArrowheads="1"/>
            </p:cNvSpPr>
            <p:nvPr/>
          </p:nvSpPr>
          <p:spPr bwMode="auto">
            <a:xfrm>
              <a:off x="973" y="1510"/>
              <a:ext cx="804" cy="338"/>
            </a:xfrm>
            <a:prstGeom prst="roundRect">
              <a:avLst>
                <a:gd name="adj" fmla="val 9583"/>
              </a:avLst>
            </a:prstGeom>
            <a:solidFill>
              <a:srgbClr val="6600CC">
                <a:alpha val="50000"/>
              </a:srgbClr>
            </a:solidFill>
            <a:ln w="38100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902184" name="Rectangle 40"/>
            <p:cNvSpPr>
              <a:spLocks noChangeArrowheads="1"/>
            </p:cNvSpPr>
            <p:nvPr/>
          </p:nvSpPr>
          <p:spPr bwMode="auto">
            <a:xfrm>
              <a:off x="1010" y="1536"/>
              <a:ext cx="766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marL="484188" indent="-484188">
                <a:lnSpc>
                  <a:spcPct val="90000"/>
                </a:lnSpc>
                <a:buClr>
                  <a:srgbClr val="99CC00"/>
                </a:buClr>
                <a:buFont typeface="Wingdings" pitchFamily="2" charset="2"/>
                <a:buNone/>
              </a:pPr>
              <a:r>
                <a:rPr lang="it-IT">
                  <a:solidFill>
                    <a:srgbClr val="99CC00"/>
                  </a:solidFill>
                  <a:cs typeface="Arial" charset="0"/>
                </a:rPr>
                <a:t>MISD</a:t>
              </a:r>
            </a:p>
          </p:txBody>
        </p:sp>
      </p:grpSp>
      <p:sp>
        <p:nvSpPr>
          <p:cNvPr id="902212" name="Line 68"/>
          <p:cNvSpPr>
            <a:spLocks noChangeShapeType="1"/>
          </p:cNvSpPr>
          <p:nvPr/>
        </p:nvSpPr>
        <p:spPr bwMode="auto">
          <a:xfrm>
            <a:off x="6715125" y="3686175"/>
            <a:ext cx="550863" cy="1588"/>
          </a:xfrm>
          <a:prstGeom prst="line">
            <a:avLst/>
          </a:prstGeom>
          <a:noFill/>
          <a:ln w="57150">
            <a:noFill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902286" name="Group 142"/>
          <p:cNvGrpSpPr>
            <a:grpSpLocks/>
          </p:cNvGrpSpPr>
          <p:nvPr/>
        </p:nvGrpSpPr>
        <p:grpSpPr bwMode="auto">
          <a:xfrm>
            <a:off x="1230313" y="1622425"/>
            <a:ext cx="7497762" cy="3109913"/>
            <a:chOff x="775" y="1022"/>
            <a:chExt cx="4723" cy="1959"/>
          </a:xfrm>
        </p:grpSpPr>
        <p:sp>
          <p:nvSpPr>
            <p:cNvPr id="902237" name="Rectangle 93"/>
            <p:cNvSpPr>
              <a:spLocks noChangeArrowheads="1"/>
            </p:cNvSpPr>
            <p:nvPr/>
          </p:nvSpPr>
          <p:spPr bwMode="auto">
            <a:xfrm>
              <a:off x="4462" y="1349"/>
              <a:ext cx="816" cy="429"/>
            </a:xfrm>
            <a:prstGeom prst="rect">
              <a:avLst/>
            </a:prstGeom>
            <a:solidFill>
              <a:srgbClr val="FF9933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2236" name="Rectangle 92"/>
            <p:cNvSpPr>
              <a:spLocks noChangeArrowheads="1"/>
            </p:cNvSpPr>
            <p:nvPr/>
          </p:nvSpPr>
          <p:spPr bwMode="auto">
            <a:xfrm>
              <a:off x="4462" y="2183"/>
              <a:ext cx="816" cy="429"/>
            </a:xfrm>
            <a:prstGeom prst="rect">
              <a:avLst/>
            </a:prstGeom>
            <a:solidFill>
              <a:srgbClr val="FF9933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2185" name="Text Box 41"/>
            <p:cNvSpPr txBox="1">
              <a:spLocks noChangeArrowheads="1"/>
            </p:cNvSpPr>
            <p:nvPr/>
          </p:nvSpPr>
          <p:spPr bwMode="auto">
            <a:xfrm>
              <a:off x="775" y="2693"/>
              <a:ext cx="6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400">
                  <a:solidFill>
                    <a:srgbClr val="FF9933"/>
                  </a:solidFill>
                </a:rPr>
                <a:t>I/O</a:t>
              </a:r>
            </a:p>
          </p:txBody>
        </p:sp>
        <p:sp>
          <p:nvSpPr>
            <p:cNvPr id="902186" name="Line 42"/>
            <p:cNvSpPr>
              <a:spLocks noChangeShapeType="1"/>
            </p:cNvSpPr>
            <p:nvPr/>
          </p:nvSpPr>
          <p:spPr bwMode="auto">
            <a:xfrm>
              <a:off x="1447" y="2721"/>
              <a:ext cx="4040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2187" name="Text Box 43"/>
            <p:cNvSpPr txBox="1">
              <a:spLocks noChangeArrowheads="1"/>
            </p:cNvSpPr>
            <p:nvPr/>
          </p:nvSpPr>
          <p:spPr bwMode="auto">
            <a:xfrm>
              <a:off x="3526" y="1804"/>
              <a:ext cx="1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400">
                  <a:solidFill>
                    <a:srgbClr val="FF9933"/>
                  </a:solidFill>
                </a:rPr>
                <a:t>Istruzioni</a:t>
              </a:r>
            </a:p>
          </p:txBody>
        </p:sp>
        <p:sp>
          <p:nvSpPr>
            <p:cNvPr id="902188" name="Text Box 44"/>
            <p:cNvSpPr txBox="1">
              <a:spLocks noChangeArrowheads="1"/>
            </p:cNvSpPr>
            <p:nvPr/>
          </p:nvSpPr>
          <p:spPr bwMode="auto">
            <a:xfrm>
              <a:off x="3540" y="1023"/>
              <a:ext cx="12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400">
                  <a:solidFill>
                    <a:srgbClr val="FF9933"/>
                  </a:solidFill>
                </a:rPr>
                <a:t>Istruzioni</a:t>
              </a:r>
            </a:p>
          </p:txBody>
        </p:sp>
        <p:sp>
          <p:nvSpPr>
            <p:cNvPr id="902189" name="Line 45"/>
            <p:cNvSpPr>
              <a:spLocks noChangeShapeType="1"/>
            </p:cNvSpPr>
            <p:nvPr/>
          </p:nvSpPr>
          <p:spPr bwMode="auto">
            <a:xfrm flipV="1">
              <a:off x="1561" y="1192"/>
              <a:ext cx="812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2190" name="Rectangle 46"/>
            <p:cNvSpPr>
              <a:spLocks noChangeArrowheads="1"/>
            </p:cNvSpPr>
            <p:nvPr/>
          </p:nvSpPr>
          <p:spPr bwMode="auto">
            <a:xfrm>
              <a:off x="982" y="1482"/>
              <a:ext cx="679" cy="1009"/>
            </a:xfrm>
            <a:prstGeom prst="rect">
              <a:avLst/>
            </a:prstGeom>
            <a:solidFill>
              <a:srgbClr val="FF9933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2191" name="Line 47"/>
            <p:cNvSpPr>
              <a:spLocks noChangeShapeType="1"/>
            </p:cNvSpPr>
            <p:nvPr/>
          </p:nvSpPr>
          <p:spPr bwMode="auto">
            <a:xfrm flipH="1" flipV="1">
              <a:off x="1461" y="2468"/>
              <a:ext cx="6" cy="26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2193" name="Rectangle 49"/>
            <p:cNvSpPr>
              <a:spLocks noChangeArrowheads="1"/>
            </p:cNvSpPr>
            <p:nvPr/>
          </p:nvSpPr>
          <p:spPr bwMode="auto">
            <a:xfrm>
              <a:off x="1944" y="2183"/>
              <a:ext cx="816" cy="429"/>
            </a:xfrm>
            <a:prstGeom prst="rect">
              <a:avLst/>
            </a:prstGeom>
            <a:solidFill>
              <a:srgbClr val="FF9933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2194" name="Text Box 50"/>
            <p:cNvSpPr txBox="1">
              <a:spLocks noChangeArrowheads="1"/>
            </p:cNvSpPr>
            <p:nvPr/>
          </p:nvSpPr>
          <p:spPr bwMode="auto">
            <a:xfrm>
              <a:off x="1985" y="2273"/>
              <a:ext cx="7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000">
                  <a:solidFill>
                    <a:srgbClr val="FFFFFF"/>
                  </a:solidFill>
                </a:rPr>
                <a:t>ELAB1</a:t>
              </a:r>
            </a:p>
          </p:txBody>
        </p:sp>
        <p:sp>
          <p:nvSpPr>
            <p:cNvPr id="902195" name="Text Box 51"/>
            <p:cNvSpPr txBox="1">
              <a:spLocks noChangeArrowheads="1"/>
            </p:cNvSpPr>
            <p:nvPr/>
          </p:nvSpPr>
          <p:spPr bwMode="auto">
            <a:xfrm>
              <a:off x="997" y="1611"/>
              <a:ext cx="649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it-IT" sz="2000">
                  <a:solidFill>
                    <a:srgbClr val="FFFFFF"/>
                  </a:solidFill>
                </a:rPr>
                <a:t>MEM</a:t>
              </a:r>
            </a:p>
            <a:p>
              <a:pPr algn="ctr">
                <a:lnSpc>
                  <a:spcPct val="90000"/>
                </a:lnSpc>
              </a:pPr>
              <a:r>
                <a:rPr lang="it-IT" sz="2000">
                  <a:solidFill>
                    <a:srgbClr val="FFFFFF"/>
                  </a:solidFill>
                </a:rPr>
                <a:t>DATI E</a:t>
              </a:r>
            </a:p>
            <a:p>
              <a:pPr algn="ctr">
                <a:lnSpc>
                  <a:spcPct val="90000"/>
                </a:lnSpc>
              </a:pPr>
              <a:r>
                <a:rPr lang="it-IT" sz="2000">
                  <a:solidFill>
                    <a:srgbClr val="FFFFFF"/>
                  </a:solidFill>
                </a:rPr>
                <a:t>PROG</a:t>
              </a:r>
            </a:p>
          </p:txBody>
        </p:sp>
        <p:sp>
          <p:nvSpPr>
            <p:cNvPr id="902196" name="Text Box 52"/>
            <p:cNvSpPr txBox="1">
              <a:spLocks noChangeArrowheads="1"/>
            </p:cNvSpPr>
            <p:nvPr/>
          </p:nvSpPr>
          <p:spPr bwMode="auto">
            <a:xfrm>
              <a:off x="3916" y="2409"/>
              <a:ext cx="59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400">
                  <a:solidFill>
                    <a:srgbClr val="FF9933"/>
                  </a:solidFill>
                </a:rPr>
                <a:t>Dati</a:t>
              </a:r>
            </a:p>
          </p:txBody>
        </p:sp>
        <p:sp>
          <p:nvSpPr>
            <p:cNvPr id="902198" name="Rectangle 54"/>
            <p:cNvSpPr>
              <a:spLocks noChangeArrowheads="1"/>
            </p:cNvSpPr>
            <p:nvPr/>
          </p:nvSpPr>
          <p:spPr bwMode="auto">
            <a:xfrm>
              <a:off x="2977" y="2183"/>
              <a:ext cx="816" cy="429"/>
            </a:xfrm>
            <a:prstGeom prst="rect">
              <a:avLst/>
            </a:prstGeom>
            <a:solidFill>
              <a:srgbClr val="FF9933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2199" name="Text Box 55"/>
            <p:cNvSpPr txBox="1">
              <a:spLocks noChangeArrowheads="1"/>
            </p:cNvSpPr>
            <p:nvPr/>
          </p:nvSpPr>
          <p:spPr bwMode="auto">
            <a:xfrm>
              <a:off x="3018" y="2273"/>
              <a:ext cx="7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000">
                  <a:solidFill>
                    <a:srgbClr val="FFFFFF"/>
                  </a:solidFill>
                </a:rPr>
                <a:t>ELAB2</a:t>
              </a:r>
            </a:p>
          </p:txBody>
        </p:sp>
        <p:sp>
          <p:nvSpPr>
            <p:cNvPr id="902200" name="Line 56"/>
            <p:cNvSpPr>
              <a:spLocks noChangeShapeType="1"/>
            </p:cNvSpPr>
            <p:nvPr/>
          </p:nvSpPr>
          <p:spPr bwMode="auto">
            <a:xfrm>
              <a:off x="1703" y="2397"/>
              <a:ext cx="242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2201" name="Line 57"/>
            <p:cNvSpPr>
              <a:spLocks noChangeShapeType="1"/>
            </p:cNvSpPr>
            <p:nvPr/>
          </p:nvSpPr>
          <p:spPr bwMode="auto">
            <a:xfrm>
              <a:off x="2754" y="2397"/>
              <a:ext cx="230" cy="1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2202" name="Text Box 58"/>
            <p:cNvSpPr txBox="1">
              <a:spLocks noChangeArrowheads="1"/>
            </p:cNvSpPr>
            <p:nvPr/>
          </p:nvSpPr>
          <p:spPr bwMode="auto">
            <a:xfrm>
              <a:off x="3927" y="2282"/>
              <a:ext cx="5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800">
                  <a:solidFill>
                    <a:srgbClr val="FF9933"/>
                  </a:solidFill>
                  <a:latin typeface="Times New Roman" charset="0"/>
                  <a:cs typeface="Times New Roman" charset="0"/>
                </a:rPr>
                <a:t>•  •  •</a:t>
              </a:r>
            </a:p>
          </p:txBody>
        </p:sp>
        <p:cxnSp>
          <p:nvCxnSpPr>
            <p:cNvPr id="902205" name="AutoShape 61"/>
            <p:cNvCxnSpPr>
              <a:cxnSpLocks noChangeShapeType="1"/>
            </p:cNvCxnSpPr>
            <p:nvPr/>
          </p:nvCxnSpPr>
          <p:spPr bwMode="auto">
            <a:xfrm flipH="1">
              <a:off x="4945" y="1630"/>
              <a:ext cx="7" cy="553"/>
            </a:xfrm>
            <a:prstGeom prst="straightConnector1">
              <a:avLst/>
            </a:prstGeom>
            <a:noFill/>
            <a:ln w="57150">
              <a:noFill/>
              <a:round/>
              <a:headEnd/>
              <a:tailEnd type="triangle" w="med" len="med"/>
            </a:ln>
            <a:effectLst/>
          </p:spPr>
        </p:cxnSp>
        <p:sp>
          <p:nvSpPr>
            <p:cNvPr id="902208" name="Text Box 64"/>
            <p:cNvSpPr txBox="1">
              <a:spLocks noChangeArrowheads="1"/>
            </p:cNvSpPr>
            <p:nvPr/>
          </p:nvSpPr>
          <p:spPr bwMode="auto">
            <a:xfrm>
              <a:off x="4411" y="1445"/>
              <a:ext cx="9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000">
                  <a:solidFill>
                    <a:srgbClr val="FFFFFF"/>
                  </a:solidFill>
                </a:rPr>
                <a:t>CONTRn</a:t>
              </a:r>
            </a:p>
          </p:txBody>
        </p:sp>
        <p:sp>
          <p:nvSpPr>
            <p:cNvPr id="902211" name="Text Box 67"/>
            <p:cNvSpPr txBox="1">
              <a:spLocks noChangeArrowheads="1"/>
            </p:cNvSpPr>
            <p:nvPr/>
          </p:nvSpPr>
          <p:spPr bwMode="auto">
            <a:xfrm>
              <a:off x="4480" y="2273"/>
              <a:ext cx="8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000">
                  <a:solidFill>
                    <a:srgbClr val="FFFFFF"/>
                  </a:solidFill>
                </a:rPr>
                <a:t>ELABn</a:t>
              </a:r>
            </a:p>
          </p:txBody>
        </p:sp>
        <p:cxnSp>
          <p:nvCxnSpPr>
            <p:cNvPr id="902215" name="AutoShape 71"/>
            <p:cNvCxnSpPr>
              <a:cxnSpLocks noChangeShapeType="1"/>
              <a:stCxn id="902217" idx="2"/>
            </p:cNvCxnSpPr>
            <p:nvPr/>
          </p:nvCxnSpPr>
          <p:spPr bwMode="auto">
            <a:xfrm flipH="1">
              <a:off x="3376" y="1775"/>
              <a:ext cx="8" cy="439"/>
            </a:xfrm>
            <a:prstGeom prst="straightConnector1">
              <a:avLst/>
            </a:prstGeom>
            <a:noFill/>
            <a:ln w="57150">
              <a:noFill/>
              <a:round/>
              <a:headEnd/>
              <a:tailEnd type="triangle" w="med" len="med"/>
            </a:ln>
            <a:effectLst/>
          </p:spPr>
        </p:cxnSp>
        <p:sp>
          <p:nvSpPr>
            <p:cNvPr id="902217" name="Rectangle 73"/>
            <p:cNvSpPr>
              <a:spLocks noChangeArrowheads="1"/>
            </p:cNvSpPr>
            <p:nvPr/>
          </p:nvSpPr>
          <p:spPr bwMode="auto">
            <a:xfrm>
              <a:off x="2976" y="1346"/>
              <a:ext cx="816" cy="429"/>
            </a:xfrm>
            <a:prstGeom prst="rect">
              <a:avLst/>
            </a:prstGeom>
            <a:solidFill>
              <a:srgbClr val="FF9933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2218" name="Text Box 74"/>
            <p:cNvSpPr txBox="1">
              <a:spLocks noChangeArrowheads="1"/>
            </p:cNvSpPr>
            <p:nvPr/>
          </p:nvSpPr>
          <p:spPr bwMode="auto">
            <a:xfrm>
              <a:off x="2945" y="1444"/>
              <a:ext cx="8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000">
                  <a:solidFill>
                    <a:srgbClr val="FFFFFF"/>
                  </a:solidFill>
                </a:rPr>
                <a:t>CONTR2</a:t>
              </a:r>
            </a:p>
          </p:txBody>
        </p:sp>
        <p:cxnSp>
          <p:nvCxnSpPr>
            <p:cNvPr id="902220" name="AutoShape 76"/>
            <p:cNvCxnSpPr>
              <a:cxnSpLocks noChangeShapeType="1"/>
              <a:stCxn id="902222" idx="2"/>
            </p:cNvCxnSpPr>
            <p:nvPr/>
          </p:nvCxnSpPr>
          <p:spPr bwMode="auto">
            <a:xfrm flipH="1">
              <a:off x="2343" y="1774"/>
              <a:ext cx="8" cy="439"/>
            </a:xfrm>
            <a:prstGeom prst="straightConnector1">
              <a:avLst/>
            </a:prstGeom>
            <a:noFill/>
            <a:ln w="57150">
              <a:noFill/>
              <a:round/>
              <a:headEnd/>
              <a:tailEnd type="triangle" w="med" len="med"/>
            </a:ln>
            <a:effectLst/>
          </p:spPr>
        </p:cxnSp>
        <p:sp>
          <p:nvSpPr>
            <p:cNvPr id="902222" name="Rectangle 78"/>
            <p:cNvSpPr>
              <a:spLocks noChangeArrowheads="1"/>
            </p:cNvSpPr>
            <p:nvPr/>
          </p:nvSpPr>
          <p:spPr bwMode="auto">
            <a:xfrm>
              <a:off x="1943" y="1345"/>
              <a:ext cx="816" cy="429"/>
            </a:xfrm>
            <a:prstGeom prst="rect">
              <a:avLst/>
            </a:prstGeom>
            <a:solidFill>
              <a:srgbClr val="FF9933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2223" name="Text Box 79"/>
            <p:cNvSpPr txBox="1">
              <a:spLocks noChangeArrowheads="1"/>
            </p:cNvSpPr>
            <p:nvPr/>
          </p:nvSpPr>
          <p:spPr bwMode="auto">
            <a:xfrm>
              <a:off x="1912" y="1444"/>
              <a:ext cx="8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000">
                  <a:solidFill>
                    <a:srgbClr val="FFFFFF"/>
                  </a:solidFill>
                </a:rPr>
                <a:t>CONTR1</a:t>
              </a:r>
            </a:p>
          </p:txBody>
        </p:sp>
        <p:sp>
          <p:nvSpPr>
            <p:cNvPr id="902224" name="Text Box 80"/>
            <p:cNvSpPr txBox="1">
              <a:spLocks noChangeArrowheads="1"/>
            </p:cNvSpPr>
            <p:nvPr/>
          </p:nvSpPr>
          <p:spPr bwMode="auto">
            <a:xfrm>
              <a:off x="3171" y="2693"/>
              <a:ext cx="59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400">
                  <a:solidFill>
                    <a:srgbClr val="FF9933"/>
                  </a:solidFill>
                </a:rPr>
                <a:t>Dati</a:t>
              </a:r>
            </a:p>
          </p:txBody>
        </p:sp>
        <p:sp>
          <p:nvSpPr>
            <p:cNvPr id="902225" name="Line 81"/>
            <p:cNvSpPr>
              <a:spLocks noChangeShapeType="1"/>
            </p:cNvSpPr>
            <p:nvPr/>
          </p:nvSpPr>
          <p:spPr bwMode="auto">
            <a:xfrm>
              <a:off x="2353" y="1196"/>
              <a:ext cx="0" cy="146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2226" name="Line 82"/>
            <p:cNvSpPr>
              <a:spLocks noChangeShapeType="1"/>
            </p:cNvSpPr>
            <p:nvPr/>
          </p:nvSpPr>
          <p:spPr bwMode="auto">
            <a:xfrm>
              <a:off x="5480" y="2380"/>
              <a:ext cx="0" cy="361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2227" name="Line 83"/>
            <p:cNvSpPr>
              <a:spLocks noChangeShapeType="1"/>
            </p:cNvSpPr>
            <p:nvPr/>
          </p:nvSpPr>
          <p:spPr bwMode="auto">
            <a:xfrm>
              <a:off x="5279" y="2397"/>
              <a:ext cx="219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2228" name="Line 84"/>
            <p:cNvSpPr>
              <a:spLocks noChangeShapeType="1"/>
            </p:cNvSpPr>
            <p:nvPr/>
          </p:nvSpPr>
          <p:spPr bwMode="auto">
            <a:xfrm>
              <a:off x="1395" y="1115"/>
              <a:ext cx="2006" cy="1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2229" name="Line 85"/>
            <p:cNvSpPr>
              <a:spLocks noChangeShapeType="1"/>
            </p:cNvSpPr>
            <p:nvPr/>
          </p:nvSpPr>
          <p:spPr bwMode="auto">
            <a:xfrm flipH="1">
              <a:off x="3383" y="1099"/>
              <a:ext cx="0" cy="243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2230" name="Line 86"/>
            <p:cNvSpPr>
              <a:spLocks noChangeShapeType="1"/>
            </p:cNvSpPr>
            <p:nvPr/>
          </p:nvSpPr>
          <p:spPr bwMode="auto">
            <a:xfrm>
              <a:off x="1256" y="1039"/>
              <a:ext cx="3616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2231" name="Line 87"/>
            <p:cNvSpPr>
              <a:spLocks noChangeShapeType="1"/>
            </p:cNvSpPr>
            <p:nvPr/>
          </p:nvSpPr>
          <p:spPr bwMode="auto">
            <a:xfrm flipH="1" flipV="1">
              <a:off x="1548" y="1175"/>
              <a:ext cx="0" cy="307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2232" name="Line 88"/>
            <p:cNvSpPr>
              <a:spLocks noChangeShapeType="1"/>
            </p:cNvSpPr>
            <p:nvPr/>
          </p:nvSpPr>
          <p:spPr bwMode="auto">
            <a:xfrm flipV="1">
              <a:off x="1408" y="1097"/>
              <a:ext cx="0" cy="385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2233" name="Line 89"/>
            <p:cNvSpPr>
              <a:spLocks noChangeShapeType="1"/>
            </p:cNvSpPr>
            <p:nvPr/>
          </p:nvSpPr>
          <p:spPr bwMode="auto">
            <a:xfrm flipH="1" flipV="1">
              <a:off x="1267" y="1022"/>
              <a:ext cx="0" cy="462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2234" name="Line 90"/>
            <p:cNvSpPr>
              <a:spLocks noChangeShapeType="1"/>
            </p:cNvSpPr>
            <p:nvPr/>
          </p:nvSpPr>
          <p:spPr bwMode="auto">
            <a:xfrm>
              <a:off x="4868" y="1023"/>
              <a:ext cx="0" cy="319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2235" name="Line 91"/>
            <p:cNvSpPr>
              <a:spLocks noChangeShapeType="1"/>
            </p:cNvSpPr>
            <p:nvPr/>
          </p:nvSpPr>
          <p:spPr bwMode="auto">
            <a:xfrm flipH="1">
              <a:off x="1127" y="2479"/>
              <a:ext cx="3" cy="248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2238" name="Line 94"/>
            <p:cNvSpPr>
              <a:spLocks noChangeShapeType="1"/>
            </p:cNvSpPr>
            <p:nvPr/>
          </p:nvSpPr>
          <p:spPr bwMode="auto">
            <a:xfrm>
              <a:off x="3784" y="2397"/>
              <a:ext cx="230" cy="1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2241" name="Line 97"/>
            <p:cNvSpPr>
              <a:spLocks noChangeShapeType="1"/>
            </p:cNvSpPr>
            <p:nvPr/>
          </p:nvSpPr>
          <p:spPr bwMode="auto">
            <a:xfrm>
              <a:off x="2359" y="1766"/>
              <a:ext cx="0" cy="418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902242" name="Line 98"/>
            <p:cNvSpPr>
              <a:spLocks noChangeShapeType="1"/>
            </p:cNvSpPr>
            <p:nvPr/>
          </p:nvSpPr>
          <p:spPr bwMode="auto">
            <a:xfrm>
              <a:off x="3386" y="1766"/>
              <a:ext cx="0" cy="418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902243" name="Line 99"/>
            <p:cNvSpPr>
              <a:spLocks noChangeShapeType="1"/>
            </p:cNvSpPr>
            <p:nvPr/>
          </p:nvSpPr>
          <p:spPr bwMode="auto">
            <a:xfrm>
              <a:off x="4871" y="1766"/>
              <a:ext cx="0" cy="418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0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02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90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02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2149" grpId="0" animBg="1"/>
      <p:bldP spid="902150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AutoShape 2"/>
          <p:cNvSpPr>
            <a:spLocks noChangeArrowheads="1"/>
          </p:cNvSpPr>
          <p:nvPr/>
        </p:nvSpPr>
        <p:spPr bwMode="auto">
          <a:xfrm>
            <a:off x="1436688" y="5056188"/>
            <a:ext cx="7073900" cy="835025"/>
          </a:xfrm>
          <a:prstGeom prst="roundRect">
            <a:avLst>
              <a:gd name="adj" fmla="val 9583"/>
            </a:avLst>
          </a:prstGeom>
          <a:solidFill>
            <a:srgbClr val="99CC00">
              <a:alpha val="50000"/>
            </a:srgbClr>
          </a:solidFill>
          <a:ln w="38100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903171" name="Rectangle 3"/>
          <p:cNvSpPr>
            <a:spLocks noChangeArrowheads="1"/>
          </p:cNvSpPr>
          <p:nvPr/>
        </p:nvSpPr>
        <p:spPr bwMode="auto">
          <a:xfrm>
            <a:off x="1501775" y="5094288"/>
            <a:ext cx="6945313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marL="484188" indent="-484188" algn="ctr">
              <a:lnSpc>
                <a:spcPct val="90000"/>
              </a:lnSpc>
              <a:buFont typeface="Wingdings" pitchFamily="2" charset="2"/>
              <a:buNone/>
            </a:pPr>
            <a:r>
              <a:rPr lang="it-IT" sz="2400">
                <a:cs typeface="Arial" charset="0"/>
              </a:rPr>
              <a:t>Unità di elaborazione diverse eseguono</a:t>
            </a:r>
          </a:p>
          <a:p>
            <a:pPr marL="484188" indent="-484188" algn="ctr">
              <a:lnSpc>
                <a:spcPct val="90000"/>
              </a:lnSpc>
              <a:buFont typeface="Wingdings" pitchFamily="2" charset="2"/>
              <a:buNone/>
            </a:pPr>
            <a:r>
              <a:rPr lang="it-IT" sz="2400">
                <a:cs typeface="Arial" charset="0"/>
              </a:rPr>
              <a:t>istruzioni diverse su dati diversi</a:t>
            </a:r>
          </a:p>
        </p:txBody>
      </p:sp>
      <p:grpSp>
        <p:nvGrpSpPr>
          <p:cNvPr id="903172" name="Group 4"/>
          <p:cNvGrpSpPr>
            <a:grpSpLocks/>
          </p:cNvGrpSpPr>
          <p:nvPr/>
        </p:nvGrpSpPr>
        <p:grpSpPr bwMode="auto">
          <a:xfrm>
            <a:off x="2386013" y="1004888"/>
            <a:ext cx="1427162" cy="536575"/>
            <a:chOff x="973" y="1510"/>
            <a:chExt cx="804" cy="338"/>
          </a:xfrm>
        </p:grpSpPr>
        <p:sp>
          <p:nvSpPr>
            <p:cNvPr id="903173" name="AutoShape 5"/>
            <p:cNvSpPr>
              <a:spLocks noChangeArrowheads="1"/>
            </p:cNvSpPr>
            <p:nvPr/>
          </p:nvSpPr>
          <p:spPr bwMode="auto">
            <a:xfrm>
              <a:off x="973" y="1510"/>
              <a:ext cx="804" cy="338"/>
            </a:xfrm>
            <a:prstGeom prst="roundRect">
              <a:avLst>
                <a:gd name="adj" fmla="val 9583"/>
              </a:avLst>
            </a:prstGeom>
            <a:solidFill>
              <a:srgbClr val="6600CC">
                <a:alpha val="50000"/>
              </a:srgbClr>
            </a:solidFill>
            <a:ln w="38100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903174" name="Rectangle 6"/>
            <p:cNvSpPr>
              <a:spLocks noChangeArrowheads="1"/>
            </p:cNvSpPr>
            <p:nvPr/>
          </p:nvSpPr>
          <p:spPr bwMode="auto">
            <a:xfrm>
              <a:off x="1010" y="1536"/>
              <a:ext cx="766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marL="484188" indent="-484188">
                <a:lnSpc>
                  <a:spcPct val="90000"/>
                </a:lnSpc>
                <a:buClr>
                  <a:srgbClr val="99CC00"/>
                </a:buClr>
                <a:buFont typeface="Wingdings" pitchFamily="2" charset="2"/>
                <a:buNone/>
              </a:pPr>
              <a:r>
                <a:rPr lang="it-IT">
                  <a:solidFill>
                    <a:srgbClr val="99CC00"/>
                  </a:solidFill>
                  <a:cs typeface="Arial" charset="0"/>
                </a:rPr>
                <a:t>MIMD</a:t>
              </a:r>
            </a:p>
          </p:txBody>
        </p:sp>
      </p:grpSp>
      <p:sp>
        <p:nvSpPr>
          <p:cNvPr id="903175" name="Line 7"/>
          <p:cNvSpPr>
            <a:spLocks noChangeShapeType="1"/>
          </p:cNvSpPr>
          <p:nvPr/>
        </p:nvSpPr>
        <p:spPr bwMode="auto">
          <a:xfrm>
            <a:off x="6715125" y="3686175"/>
            <a:ext cx="550863" cy="1588"/>
          </a:xfrm>
          <a:prstGeom prst="line">
            <a:avLst/>
          </a:prstGeom>
          <a:noFill/>
          <a:ln w="57150">
            <a:noFill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903265" name="Group 97"/>
          <p:cNvGrpSpPr>
            <a:grpSpLocks/>
          </p:cNvGrpSpPr>
          <p:nvPr/>
        </p:nvGrpSpPr>
        <p:grpSpPr bwMode="auto">
          <a:xfrm>
            <a:off x="1630363" y="1679575"/>
            <a:ext cx="6846887" cy="3243263"/>
            <a:chOff x="872" y="1063"/>
            <a:chExt cx="4313" cy="2043"/>
          </a:xfrm>
        </p:grpSpPr>
        <p:sp>
          <p:nvSpPr>
            <p:cNvPr id="903218" name="Text Box 50"/>
            <p:cNvSpPr txBox="1">
              <a:spLocks noChangeArrowheads="1"/>
            </p:cNvSpPr>
            <p:nvPr/>
          </p:nvSpPr>
          <p:spPr bwMode="auto">
            <a:xfrm>
              <a:off x="4070" y="1649"/>
              <a:ext cx="622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it-IT" sz="200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903219" name="Text Box 51"/>
            <p:cNvSpPr txBox="1">
              <a:spLocks noChangeArrowheads="1"/>
            </p:cNvSpPr>
            <p:nvPr/>
          </p:nvSpPr>
          <p:spPr bwMode="auto">
            <a:xfrm>
              <a:off x="872" y="1956"/>
              <a:ext cx="5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400">
                  <a:solidFill>
                    <a:srgbClr val="FF9933"/>
                  </a:solidFill>
                </a:rPr>
                <a:t>I/O</a:t>
              </a:r>
            </a:p>
          </p:txBody>
        </p:sp>
        <p:sp>
          <p:nvSpPr>
            <p:cNvPr id="903220" name="Text Box 52"/>
            <p:cNvSpPr txBox="1">
              <a:spLocks noChangeArrowheads="1"/>
            </p:cNvSpPr>
            <p:nvPr/>
          </p:nvSpPr>
          <p:spPr bwMode="auto">
            <a:xfrm>
              <a:off x="2718" y="2767"/>
              <a:ext cx="12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400">
                  <a:solidFill>
                    <a:srgbClr val="FF9933"/>
                  </a:solidFill>
                </a:rPr>
                <a:t>Istruzioni</a:t>
              </a:r>
            </a:p>
          </p:txBody>
        </p:sp>
        <p:sp>
          <p:nvSpPr>
            <p:cNvPr id="903221" name="Text Box 53"/>
            <p:cNvSpPr txBox="1">
              <a:spLocks noChangeArrowheads="1"/>
            </p:cNvSpPr>
            <p:nvPr/>
          </p:nvSpPr>
          <p:spPr bwMode="auto">
            <a:xfrm>
              <a:off x="2699" y="1082"/>
              <a:ext cx="13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400">
                  <a:solidFill>
                    <a:srgbClr val="FF9933"/>
                  </a:solidFill>
                </a:rPr>
                <a:t>Istruzioni</a:t>
              </a:r>
            </a:p>
          </p:txBody>
        </p:sp>
        <p:sp>
          <p:nvSpPr>
            <p:cNvPr id="903223" name="Rectangle 55"/>
            <p:cNvSpPr>
              <a:spLocks noChangeArrowheads="1"/>
            </p:cNvSpPr>
            <p:nvPr/>
          </p:nvSpPr>
          <p:spPr bwMode="auto">
            <a:xfrm>
              <a:off x="1872" y="1418"/>
              <a:ext cx="703" cy="432"/>
            </a:xfrm>
            <a:prstGeom prst="rect">
              <a:avLst/>
            </a:prstGeom>
            <a:solidFill>
              <a:srgbClr val="FF9933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it-IT"/>
            </a:p>
          </p:txBody>
        </p:sp>
        <p:cxnSp>
          <p:nvCxnSpPr>
            <p:cNvPr id="903224" name="AutoShape 56"/>
            <p:cNvCxnSpPr>
              <a:cxnSpLocks noChangeShapeType="1"/>
            </p:cNvCxnSpPr>
            <p:nvPr/>
          </p:nvCxnSpPr>
          <p:spPr bwMode="auto">
            <a:xfrm>
              <a:off x="2576" y="1634"/>
              <a:ext cx="375" cy="1"/>
            </a:xfrm>
            <a:prstGeom prst="straightConnector1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903225" name="Text Box 57"/>
            <p:cNvSpPr txBox="1">
              <a:spLocks noChangeArrowheads="1"/>
            </p:cNvSpPr>
            <p:nvPr/>
          </p:nvSpPr>
          <p:spPr bwMode="auto">
            <a:xfrm>
              <a:off x="1796" y="1509"/>
              <a:ext cx="84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000">
                  <a:solidFill>
                    <a:srgbClr val="FFFFFF"/>
                  </a:solidFill>
                </a:rPr>
                <a:t>CONTR</a:t>
              </a:r>
            </a:p>
          </p:txBody>
        </p:sp>
        <p:sp>
          <p:nvSpPr>
            <p:cNvPr id="903226" name="Rectangle 58"/>
            <p:cNvSpPr>
              <a:spLocks noChangeArrowheads="1"/>
            </p:cNvSpPr>
            <p:nvPr/>
          </p:nvSpPr>
          <p:spPr bwMode="auto">
            <a:xfrm>
              <a:off x="4154" y="1378"/>
              <a:ext cx="700" cy="1458"/>
            </a:xfrm>
            <a:prstGeom prst="rect">
              <a:avLst/>
            </a:prstGeom>
            <a:solidFill>
              <a:srgbClr val="FF9933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3227" name="Rectangle 59"/>
            <p:cNvSpPr>
              <a:spLocks noChangeArrowheads="1"/>
            </p:cNvSpPr>
            <p:nvPr/>
          </p:nvSpPr>
          <p:spPr bwMode="auto">
            <a:xfrm>
              <a:off x="2950" y="1418"/>
              <a:ext cx="700" cy="432"/>
            </a:xfrm>
            <a:prstGeom prst="rect">
              <a:avLst/>
            </a:prstGeom>
            <a:solidFill>
              <a:srgbClr val="FF9933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3228" name="Line 60"/>
            <p:cNvSpPr>
              <a:spLocks noChangeShapeType="1"/>
            </p:cNvSpPr>
            <p:nvPr/>
          </p:nvSpPr>
          <p:spPr bwMode="auto">
            <a:xfrm>
              <a:off x="4865" y="1637"/>
              <a:ext cx="312" cy="1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3229" name="Text Box 61"/>
            <p:cNvSpPr txBox="1">
              <a:spLocks noChangeArrowheads="1"/>
            </p:cNvSpPr>
            <p:nvPr/>
          </p:nvSpPr>
          <p:spPr bwMode="auto">
            <a:xfrm>
              <a:off x="3554" y="1701"/>
              <a:ext cx="73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400">
                  <a:solidFill>
                    <a:srgbClr val="FF9933"/>
                  </a:solidFill>
                </a:rPr>
                <a:t>Dati</a:t>
              </a:r>
            </a:p>
          </p:txBody>
        </p:sp>
        <p:sp>
          <p:nvSpPr>
            <p:cNvPr id="903230" name="Text Box 62"/>
            <p:cNvSpPr txBox="1">
              <a:spLocks noChangeArrowheads="1"/>
            </p:cNvSpPr>
            <p:nvPr/>
          </p:nvSpPr>
          <p:spPr bwMode="auto">
            <a:xfrm>
              <a:off x="2947" y="1509"/>
              <a:ext cx="7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000">
                  <a:solidFill>
                    <a:srgbClr val="FFFFFF"/>
                  </a:solidFill>
                </a:rPr>
                <a:t>ELAB1</a:t>
              </a:r>
            </a:p>
          </p:txBody>
        </p:sp>
        <p:sp>
          <p:nvSpPr>
            <p:cNvPr id="903231" name="Text Box 63"/>
            <p:cNvSpPr txBox="1">
              <a:spLocks noChangeArrowheads="1"/>
            </p:cNvSpPr>
            <p:nvPr/>
          </p:nvSpPr>
          <p:spPr bwMode="auto">
            <a:xfrm>
              <a:off x="4150" y="1394"/>
              <a:ext cx="7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000">
                  <a:solidFill>
                    <a:srgbClr val="FFFFFF"/>
                  </a:solidFill>
                </a:rPr>
                <a:t>MEM</a:t>
              </a:r>
            </a:p>
          </p:txBody>
        </p:sp>
        <p:sp>
          <p:nvSpPr>
            <p:cNvPr id="903232" name="Rectangle 64"/>
            <p:cNvSpPr>
              <a:spLocks noChangeArrowheads="1"/>
            </p:cNvSpPr>
            <p:nvPr/>
          </p:nvSpPr>
          <p:spPr bwMode="auto">
            <a:xfrm>
              <a:off x="2950" y="2344"/>
              <a:ext cx="700" cy="433"/>
            </a:xfrm>
            <a:prstGeom prst="rect">
              <a:avLst/>
            </a:prstGeom>
            <a:solidFill>
              <a:srgbClr val="FF9933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3234" name="Line 66"/>
            <p:cNvSpPr>
              <a:spLocks noChangeShapeType="1"/>
            </p:cNvSpPr>
            <p:nvPr/>
          </p:nvSpPr>
          <p:spPr bwMode="auto">
            <a:xfrm>
              <a:off x="4865" y="2561"/>
              <a:ext cx="312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3235" name="Text Box 67"/>
            <p:cNvSpPr txBox="1">
              <a:spLocks noChangeArrowheads="1"/>
            </p:cNvSpPr>
            <p:nvPr/>
          </p:nvSpPr>
          <p:spPr bwMode="auto">
            <a:xfrm>
              <a:off x="3554" y="2248"/>
              <a:ext cx="73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400">
                  <a:solidFill>
                    <a:srgbClr val="FF9933"/>
                  </a:solidFill>
                </a:rPr>
                <a:t>Dati</a:t>
              </a:r>
            </a:p>
          </p:txBody>
        </p:sp>
        <p:sp>
          <p:nvSpPr>
            <p:cNvPr id="903236" name="Text Box 68"/>
            <p:cNvSpPr txBox="1">
              <a:spLocks noChangeArrowheads="1"/>
            </p:cNvSpPr>
            <p:nvPr/>
          </p:nvSpPr>
          <p:spPr bwMode="auto">
            <a:xfrm>
              <a:off x="2947" y="2436"/>
              <a:ext cx="7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000">
                  <a:solidFill>
                    <a:srgbClr val="FFFFFF"/>
                  </a:solidFill>
                </a:rPr>
                <a:t>ELABn</a:t>
              </a:r>
            </a:p>
          </p:txBody>
        </p:sp>
        <p:sp>
          <p:nvSpPr>
            <p:cNvPr id="903237" name="Text Box 69"/>
            <p:cNvSpPr txBox="1">
              <a:spLocks noChangeArrowheads="1"/>
            </p:cNvSpPr>
            <p:nvPr/>
          </p:nvSpPr>
          <p:spPr bwMode="auto">
            <a:xfrm>
              <a:off x="3463" y="1840"/>
              <a:ext cx="125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50000"/>
                </a:spcBef>
              </a:pPr>
              <a:r>
                <a:rPr lang="it-IT" sz="1400">
                  <a:solidFill>
                    <a:srgbClr val="FF9933"/>
                  </a:solidFill>
                  <a:cs typeface="Times New Roman" charset="0"/>
                </a:rPr>
                <a:t>•••</a:t>
              </a:r>
            </a:p>
          </p:txBody>
        </p:sp>
        <p:sp>
          <p:nvSpPr>
            <p:cNvPr id="903241" name="Rectangle 73"/>
            <p:cNvSpPr>
              <a:spLocks noChangeArrowheads="1"/>
            </p:cNvSpPr>
            <p:nvPr/>
          </p:nvSpPr>
          <p:spPr bwMode="auto">
            <a:xfrm>
              <a:off x="1875" y="2345"/>
              <a:ext cx="699" cy="433"/>
            </a:xfrm>
            <a:prstGeom prst="rect">
              <a:avLst/>
            </a:prstGeom>
            <a:solidFill>
              <a:srgbClr val="FF9933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it-IT"/>
            </a:p>
          </p:txBody>
        </p:sp>
        <p:cxnSp>
          <p:nvCxnSpPr>
            <p:cNvPr id="903242" name="AutoShape 74"/>
            <p:cNvCxnSpPr>
              <a:cxnSpLocks noChangeShapeType="1"/>
              <a:stCxn id="903241" idx="3"/>
            </p:cNvCxnSpPr>
            <p:nvPr/>
          </p:nvCxnSpPr>
          <p:spPr bwMode="auto">
            <a:xfrm>
              <a:off x="2574" y="2562"/>
              <a:ext cx="375" cy="0"/>
            </a:xfrm>
            <a:prstGeom prst="straightConnector1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903243" name="Text Box 75"/>
            <p:cNvSpPr txBox="1">
              <a:spLocks noChangeArrowheads="1"/>
            </p:cNvSpPr>
            <p:nvPr/>
          </p:nvSpPr>
          <p:spPr bwMode="auto">
            <a:xfrm>
              <a:off x="1804" y="2436"/>
              <a:ext cx="847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000">
                  <a:solidFill>
                    <a:srgbClr val="FFFFFF"/>
                  </a:solidFill>
                </a:rPr>
                <a:t>CONTR</a:t>
              </a:r>
            </a:p>
          </p:txBody>
        </p:sp>
        <p:sp>
          <p:nvSpPr>
            <p:cNvPr id="903244" name="Line 76"/>
            <p:cNvSpPr>
              <a:spLocks noChangeShapeType="1"/>
            </p:cNvSpPr>
            <p:nvPr/>
          </p:nvSpPr>
          <p:spPr bwMode="auto">
            <a:xfrm>
              <a:off x="1488" y="2561"/>
              <a:ext cx="396" cy="1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3249" name="Line 81"/>
            <p:cNvSpPr>
              <a:spLocks noChangeShapeType="1"/>
            </p:cNvSpPr>
            <p:nvPr/>
          </p:nvSpPr>
          <p:spPr bwMode="auto">
            <a:xfrm>
              <a:off x="1481" y="1634"/>
              <a:ext cx="396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3251" name="Text Box 83"/>
            <p:cNvSpPr txBox="1">
              <a:spLocks noChangeArrowheads="1"/>
            </p:cNvSpPr>
            <p:nvPr/>
          </p:nvSpPr>
          <p:spPr bwMode="auto">
            <a:xfrm>
              <a:off x="4345" y="1604"/>
              <a:ext cx="318" cy="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000"/>
                <a:t>COMUNE</a:t>
              </a:r>
            </a:p>
          </p:txBody>
        </p:sp>
        <p:cxnSp>
          <p:nvCxnSpPr>
            <p:cNvPr id="903252" name="AutoShape 84"/>
            <p:cNvCxnSpPr>
              <a:cxnSpLocks noChangeShapeType="1"/>
            </p:cNvCxnSpPr>
            <p:nvPr/>
          </p:nvCxnSpPr>
          <p:spPr bwMode="auto">
            <a:xfrm flipV="1">
              <a:off x="3682" y="1635"/>
              <a:ext cx="509" cy="0"/>
            </a:xfrm>
            <a:prstGeom prst="straightConnector1">
              <a:avLst/>
            </a:prstGeom>
            <a:noFill/>
            <a:ln w="57150">
              <a:solidFill>
                <a:srgbClr val="FF9933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903253" name="AutoShape 85"/>
            <p:cNvCxnSpPr>
              <a:cxnSpLocks noChangeShapeType="1"/>
            </p:cNvCxnSpPr>
            <p:nvPr/>
          </p:nvCxnSpPr>
          <p:spPr bwMode="auto">
            <a:xfrm>
              <a:off x="1422" y="2168"/>
              <a:ext cx="1957" cy="0"/>
            </a:xfrm>
            <a:prstGeom prst="straightConnector1">
              <a:avLst/>
            </a:prstGeom>
            <a:noFill/>
            <a:ln w="57150">
              <a:solidFill>
                <a:srgbClr val="FF9933"/>
              </a:solidFill>
              <a:round/>
              <a:headEnd type="triangle" w="med" len="med"/>
              <a:tailEnd/>
            </a:ln>
            <a:effectLst/>
          </p:spPr>
        </p:cxnSp>
        <p:sp>
          <p:nvSpPr>
            <p:cNvPr id="903254" name="Line 86"/>
            <p:cNvSpPr>
              <a:spLocks noChangeShapeType="1"/>
            </p:cNvSpPr>
            <p:nvPr/>
          </p:nvSpPr>
          <p:spPr bwMode="auto">
            <a:xfrm flipH="1">
              <a:off x="3361" y="1817"/>
              <a:ext cx="0" cy="202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3255" name="Line 87"/>
            <p:cNvSpPr>
              <a:spLocks noChangeShapeType="1"/>
            </p:cNvSpPr>
            <p:nvPr/>
          </p:nvSpPr>
          <p:spPr bwMode="auto">
            <a:xfrm flipH="1">
              <a:off x="3361" y="2169"/>
              <a:ext cx="0" cy="201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cxnSp>
          <p:nvCxnSpPr>
            <p:cNvPr id="903256" name="AutoShape 88"/>
            <p:cNvCxnSpPr>
              <a:cxnSpLocks noChangeShapeType="1"/>
            </p:cNvCxnSpPr>
            <p:nvPr/>
          </p:nvCxnSpPr>
          <p:spPr bwMode="auto">
            <a:xfrm>
              <a:off x="1422" y="2021"/>
              <a:ext cx="1957" cy="0"/>
            </a:xfrm>
            <a:prstGeom prst="straightConnector1">
              <a:avLst/>
            </a:prstGeom>
            <a:noFill/>
            <a:ln w="57150">
              <a:solidFill>
                <a:srgbClr val="FF9933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903258" name="AutoShape 90"/>
            <p:cNvCxnSpPr>
              <a:cxnSpLocks noChangeShapeType="1"/>
            </p:cNvCxnSpPr>
            <p:nvPr/>
          </p:nvCxnSpPr>
          <p:spPr bwMode="auto">
            <a:xfrm flipV="1">
              <a:off x="3682" y="2558"/>
              <a:ext cx="509" cy="0"/>
            </a:xfrm>
            <a:prstGeom prst="straightConnector1">
              <a:avLst/>
            </a:prstGeom>
            <a:noFill/>
            <a:ln w="57150">
              <a:solidFill>
                <a:srgbClr val="FF9933"/>
              </a:solidFill>
              <a:round/>
              <a:headEnd type="triangle" w="med" len="med"/>
              <a:tailEnd type="triangle" w="med" len="med"/>
            </a:ln>
            <a:effectLst/>
          </p:spPr>
        </p:cxnSp>
        <p:grpSp>
          <p:nvGrpSpPr>
            <p:cNvPr id="903260" name="Group 92"/>
            <p:cNvGrpSpPr>
              <a:grpSpLocks/>
            </p:cNvGrpSpPr>
            <p:nvPr/>
          </p:nvGrpSpPr>
          <p:grpSpPr bwMode="auto">
            <a:xfrm>
              <a:off x="1488" y="1063"/>
              <a:ext cx="3697" cy="589"/>
              <a:chOff x="1488" y="1063"/>
              <a:chExt cx="3697" cy="589"/>
            </a:xfrm>
          </p:grpSpPr>
          <p:sp>
            <p:nvSpPr>
              <p:cNvPr id="903248" name="Line 80"/>
              <p:cNvSpPr>
                <a:spLocks noChangeShapeType="1"/>
              </p:cNvSpPr>
              <p:nvPr/>
            </p:nvSpPr>
            <p:spPr bwMode="auto">
              <a:xfrm>
                <a:off x="1488" y="1081"/>
                <a:ext cx="3697" cy="0"/>
              </a:xfrm>
              <a:prstGeom prst="line">
                <a:avLst/>
              </a:prstGeom>
              <a:noFill/>
              <a:ln w="57150">
                <a:solidFill>
                  <a:srgbClr val="FF99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03250" name="Line 82"/>
              <p:cNvSpPr>
                <a:spLocks noChangeShapeType="1"/>
              </p:cNvSpPr>
              <p:nvPr/>
            </p:nvSpPr>
            <p:spPr bwMode="auto">
              <a:xfrm>
                <a:off x="1496" y="1063"/>
                <a:ext cx="0" cy="589"/>
              </a:xfrm>
              <a:prstGeom prst="line">
                <a:avLst/>
              </a:prstGeom>
              <a:noFill/>
              <a:ln w="57150">
                <a:solidFill>
                  <a:srgbClr val="FF99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03259" name="Line 91"/>
              <p:cNvSpPr>
                <a:spLocks noChangeShapeType="1"/>
              </p:cNvSpPr>
              <p:nvPr/>
            </p:nvSpPr>
            <p:spPr bwMode="auto">
              <a:xfrm>
                <a:off x="5175" y="1063"/>
                <a:ext cx="0" cy="589"/>
              </a:xfrm>
              <a:prstGeom prst="line">
                <a:avLst/>
              </a:prstGeom>
              <a:noFill/>
              <a:ln w="57150">
                <a:solidFill>
                  <a:srgbClr val="FF99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903261" name="Group 93"/>
            <p:cNvGrpSpPr>
              <a:grpSpLocks/>
            </p:cNvGrpSpPr>
            <p:nvPr/>
          </p:nvGrpSpPr>
          <p:grpSpPr bwMode="auto">
            <a:xfrm flipV="1">
              <a:off x="1488" y="2544"/>
              <a:ext cx="3697" cy="562"/>
              <a:chOff x="1488" y="1063"/>
              <a:chExt cx="3697" cy="589"/>
            </a:xfrm>
          </p:grpSpPr>
          <p:sp>
            <p:nvSpPr>
              <p:cNvPr id="903262" name="Line 94"/>
              <p:cNvSpPr>
                <a:spLocks noChangeShapeType="1"/>
              </p:cNvSpPr>
              <p:nvPr/>
            </p:nvSpPr>
            <p:spPr bwMode="auto">
              <a:xfrm>
                <a:off x="1488" y="1081"/>
                <a:ext cx="3697" cy="0"/>
              </a:xfrm>
              <a:prstGeom prst="line">
                <a:avLst/>
              </a:prstGeom>
              <a:noFill/>
              <a:ln w="57150">
                <a:solidFill>
                  <a:srgbClr val="FF99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03263" name="Line 95"/>
              <p:cNvSpPr>
                <a:spLocks noChangeShapeType="1"/>
              </p:cNvSpPr>
              <p:nvPr/>
            </p:nvSpPr>
            <p:spPr bwMode="auto">
              <a:xfrm>
                <a:off x="1496" y="1063"/>
                <a:ext cx="0" cy="589"/>
              </a:xfrm>
              <a:prstGeom prst="line">
                <a:avLst/>
              </a:prstGeom>
              <a:noFill/>
              <a:ln w="57150">
                <a:solidFill>
                  <a:srgbClr val="FF99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03264" name="Line 96"/>
              <p:cNvSpPr>
                <a:spLocks noChangeShapeType="1"/>
              </p:cNvSpPr>
              <p:nvPr/>
            </p:nvSpPr>
            <p:spPr bwMode="auto">
              <a:xfrm>
                <a:off x="5175" y="1063"/>
                <a:ext cx="0" cy="589"/>
              </a:xfrm>
              <a:prstGeom prst="line">
                <a:avLst/>
              </a:prstGeom>
              <a:noFill/>
              <a:ln w="57150">
                <a:solidFill>
                  <a:srgbClr val="FF99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0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0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90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0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3170" grpId="0" animBg="1"/>
      <p:bldP spid="903171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0466" name="Picture 2" descr="C:\Documents and Settings\CavaliereM\Desktop\Lez01slide\hardware_sli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0475" y="912813"/>
            <a:ext cx="7426325" cy="5030787"/>
          </a:xfrm>
          <a:prstGeom prst="rect">
            <a:avLst/>
          </a:prstGeom>
          <a:noFill/>
        </p:spPr>
      </p:pic>
      <p:sp>
        <p:nvSpPr>
          <p:cNvPr id="830467" name="AutoShape 3"/>
          <p:cNvSpPr>
            <a:spLocks noChangeArrowheads="1"/>
          </p:cNvSpPr>
          <p:nvPr/>
        </p:nvSpPr>
        <p:spPr bwMode="auto">
          <a:xfrm>
            <a:off x="1804988" y="2509838"/>
            <a:ext cx="6337300" cy="1843087"/>
          </a:xfrm>
          <a:prstGeom prst="roundRect">
            <a:avLst>
              <a:gd name="adj" fmla="val 16667"/>
            </a:avLst>
          </a:prstGeom>
          <a:solidFill>
            <a:srgbClr val="000066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30468" name="Text Box 4"/>
          <p:cNvSpPr txBox="1">
            <a:spLocks noChangeArrowheads="1"/>
          </p:cNvSpPr>
          <p:nvPr/>
        </p:nvSpPr>
        <p:spPr bwMode="auto">
          <a:xfrm>
            <a:off x="1968500" y="2730500"/>
            <a:ext cx="60198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84399" tIns="42200" rIns="84399" bIns="42200">
            <a:spAutoFit/>
          </a:bodyPr>
          <a:lstStyle/>
          <a:p>
            <a:pPr algn="ctr" defTabSz="844550">
              <a:lnSpc>
                <a:spcPct val="90000"/>
              </a:lnSpc>
            </a:pPr>
            <a:r>
              <a:rPr lang="it-IT" sz="4800">
                <a:solidFill>
                  <a:srgbClr val="FFCC00"/>
                </a:solidFill>
              </a:rPr>
              <a:t>CALCOLATORI</a:t>
            </a:r>
          </a:p>
          <a:p>
            <a:pPr algn="ctr" defTabSz="844550">
              <a:lnSpc>
                <a:spcPct val="90000"/>
              </a:lnSpc>
            </a:pPr>
            <a:r>
              <a:rPr lang="it-IT" altLang="it-IT" sz="4800">
                <a:solidFill>
                  <a:srgbClr val="FFCC00"/>
                </a:solidFill>
              </a:rPr>
              <a:t>ELETTRONICI II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3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3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467" grpId="0" animBg="1"/>
      <p:bldP spid="83046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2450" name="Picture 2050" descr="F:\Immagini\libri.jpg"/>
          <p:cNvPicPr>
            <a:picLocks noChangeAspect="1" noChangeArrowheads="1"/>
          </p:cNvPicPr>
          <p:nvPr/>
        </p:nvPicPr>
        <p:blipFill>
          <a:blip r:embed="rId3"/>
          <a:srcRect b="253"/>
          <a:stretch>
            <a:fillRect/>
          </a:stretch>
        </p:blipFill>
        <p:spPr bwMode="auto">
          <a:xfrm>
            <a:off x="1263650" y="933450"/>
            <a:ext cx="7429500" cy="5022850"/>
          </a:xfrm>
          <a:prstGeom prst="rect">
            <a:avLst/>
          </a:prstGeom>
          <a:noFill/>
        </p:spPr>
      </p:pic>
      <p:sp>
        <p:nvSpPr>
          <p:cNvPr id="872451" name="AutoShape 2051"/>
          <p:cNvSpPr>
            <a:spLocks noChangeArrowheads="1"/>
          </p:cNvSpPr>
          <p:nvPr/>
        </p:nvSpPr>
        <p:spPr bwMode="auto">
          <a:xfrm>
            <a:off x="1524000" y="3352800"/>
            <a:ext cx="5026025" cy="685800"/>
          </a:xfrm>
          <a:prstGeom prst="roundRect">
            <a:avLst>
              <a:gd name="adj" fmla="val 16667"/>
            </a:avLst>
          </a:prstGeom>
          <a:solidFill>
            <a:srgbClr val="000066">
              <a:alpha val="50000"/>
            </a:srgb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3366CC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grpSp>
        <p:nvGrpSpPr>
          <p:cNvPr id="872452" name="Group 2052"/>
          <p:cNvGrpSpPr>
            <a:grpSpLocks/>
          </p:cNvGrpSpPr>
          <p:nvPr/>
        </p:nvGrpSpPr>
        <p:grpSpPr bwMode="auto">
          <a:xfrm>
            <a:off x="1319213" y="2659063"/>
            <a:ext cx="2643187" cy="534987"/>
            <a:chOff x="831" y="1675"/>
            <a:chExt cx="3230" cy="337"/>
          </a:xfrm>
        </p:grpSpPr>
        <p:sp>
          <p:nvSpPr>
            <p:cNvPr id="872453" name="AutoShape 2053"/>
            <p:cNvSpPr>
              <a:spLocks noChangeArrowheads="1"/>
            </p:cNvSpPr>
            <p:nvPr/>
          </p:nvSpPr>
          <p:spPr bwMode="auto">
            <a:xfrm>
              <a:off x="831" y="1675"/>
              <a:ext cx="3086" cy="337"/>
            </a:xfrm>
            <a:prstGeom prst="roundRect">
              <a:avLst>
                <a:gd name="adj" fmla="val 16667"/>
              </a:avLst>
            </a:prstGeom>
            <a:solidFill>
              <a:srgbClr val="3366CC">
                <a:alpha val="50000"/>
              </a:srgbClr>
            </a:solidFill>
            <a:ln w="38100">
              <a:solidFill>
                <a:srgbClr val="3366CC">
                  <a:alpha val="50000"/>
                </a:srgbClr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872454" name="Rectangle 2054"/>
            <p:cNvSpPr>
              <a:spLocks noChangeArrowheads="1"/>
            </p:cNvSpPr>
            <p:nvPr/>
          </p:nvSpPr>
          <p:spPr bwMode="auto">
            <a:xfrm>
              <a:off x="871" y="1690"/>
              <a:ext cx="3190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B">
                  <a:sym typeface="Wingdings" pitchFamily="2" charset="2"/>
                </a:rPr>
                <a:t>G.F. Pfister</a:t>
              </a:r>
            </a:p>
          </p:txBody>
        </p:sp>
      </p:grpSp>
      <p:sp>
        <p:nvSpPr>
          <p:cNvPr id="872455" name="Rectangle 2055"/>
          <p:cNvSpPr>
            <a:spLocks noChangeArrowheads="1"/>
          </p:cNvSpPr>
          <p:nvPr/>
        </p:nvSpPr>
        <p:spPr bwMode="auto">
          <a:xfrm>
            <a:off x="1752600" y="3413125"/>
            <a:ext cx="50260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3000">
                <a:sym typeface="Wingdings" pitchFamily="2" charset="2"/>
              </a:rPr>
              <a:t>In Search of Clusters</a:t>
            </a:r>
          </a:p>
        </p:txBody>
      </p:sp>
      <p:grpSp>
        <p:nvGrpSpPr>
          <p:cNvPr id="872456" name="Group 2056"/>
          <p:cNvGrpSpPr>
            <a:grpSpLocks/>
          </p:cNvGrpSpPr>
          <p:nvPr/>
        </p:nvGrpSpPr>
        <p:grpSpPr bwMode="auto">
          <a:xfrm>
            <a:off x="1828800" y="4319588"/>
            <a:ext cx="4176713" cy="557212"/>
            <a:chOff x="1042" y="2721"/>
            <a:chExt cx="3797" cy="351"/>
          </a:xfrm>
        </p:grpSpPr>
        <p:sp>
          <p:nvSpPr>
            <p:cNvPr id="872457" name="AutoShape 2057"/>
            <p:cNvSpPr>
              <a:spLocks noChangeArrowheads="1"/>
            </p:cNvSpPr>
            <p:nvPr/>
          </p:nvSpPr>
          <p:spPr bwMode="auto">
            <a:xfrm>
              <a:off x="1042" y="2721"/>
              <a:ext cx="3797" cy="351"/>
            </a:xfrm>
            <a:prstGeom prst="roundRect">
              <a:avLst>
                <a:gd name="adj" fmla="val 16667"/>
              </a:avLst>
            </a:prstGeom>
            <a:solidFill>
              <a:srgbClr val="3366CC">
                <a:alpha val="50000"/>
              </a:srgbClr>
            </a:solidFill>
            <a:ln w="38100">
              <a:solidFill>
                <a:srgbClr val="3366CC">
                  <a:alpha val="50000"/>
                </a:srgbClr>
              </a:solidFill>
              <a:round/>
              <a:headEnd/>
              <a:tailEnd/>
            </a:ln>
            <a:effectLst>
              <a:outerShdw dist="35921" dir="2700000" algn="ctr" rotWithShape="0">
                <a:srgbClr val="000066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872458" name="Rectangle 2058"/>
            <p:cNvSpPr>
              <a:spLocks noChangeArrowheads="1"/>
            </p:cNvSpPr>
            <p:nvPr/>
          </p:nvSpPr>
          <p:spPr bwMode="auto">
            <a:xfrm>
              <a:off x="1147" y="2734"/>
              <a:ext cx="3641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GB">
                  <a:sym typeface="Wingdings" pitchFamily="2" charset="2"/>
                </a:rPr>
                <a:t>Prentice Hall, 1998</a:t>
              </a:r>
            </a:p>
          </p:txBody>
        </p:sp>
      </p:grpSp>
      <p:sp>
        <p:nvSpPr>
          <p:cNvPr id="872459" name="Text Box 2059"/>
          <p:cNvSpPr txBox="1">
            <a:spLocks noChangeArrowheads="1"/>
          </p:cNvSpPr>
          <p:nvPr/>
        </p:nvSpPr>
        <p:spPr bwMode="auto">
          <a:xfrm>
            <a:off x="1536700" y="1073150"/>
            <a:ext cx="68834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4200">
                <a:solidFill>
                  <a:srgbClr val="FFCC00"/>
                </a:solidFill>
                <a:cs typeface="Times New Roman" charset="0"/>
              </a:rPr>
              <a:t>Bibliografia del corso</a:t>
            </a:r>
            <a:endParaRPr lang="it-IT" altLang="it-IT" sz="4200">
              <a:solidFill>
                <a:srgbClr val="FFCC00"/>
              </a:solidFill>
              <a:cs typeface="Times New Roman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872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7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7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2451" grpId="0" animBg="1"/>
      <p:bldP spid="87245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3474" name="Picture 4098" descr="F:\Immagini\libri.jpg"/>
          <p:cNvPicPr>
            <a:picLocks noChangeAspect="1" noChangeArrowheads="1"/>
          </p:cNvPicPr>
          <p:nvPr/>
        </p:nvPicPr>
        <p:blipFill>
          <a:blip r:embed="rId3"/>
          <a:srcRect b="253"/>
          <a:stretch>
            <a:fillRect/>
          </a:stretch>
        </p:blipFill>
        <p:spPr bwMode="auto">
          <a:xfrm>
            <a:off x="1263650" y="933450"/>
            <a:ext cx="7429500" cy="5022850"/>
          </a:xfrm>
          <a:prstGeom prst="rect">
            <a:avLst/>
          </a:prstGeom>
          <a:noFill/>
        </p:spPr>
      </p:pic>
      <p:sp>
        <p:nvSpPr>
          <p:cNvPr id="873475" name="AutoShape 4099"/>
          <p:cNvSpPr>
            <a:spLocks noChangeArrowheads="1"/>
          </p:cNvSpPr>
          <p:nvPr/>
        </p:nvSpPr>
        <p:spPr bwMode="auto">
          <a:xfrm>
            <a:off x="1828800" y="3360738"/>
            <a:ext cx="4492625" cy="1066800"/>
          </a:xfrm>
          <a:prstGeom prst="roundRect">
            <a:avLst>
              <a:gd name="adj" fmla="val 16667"/>
            </a:avLst>
          </a:prstGeom>
          <a:solidFill>
            <a:srgbClr val="000066">
              <a:alpha val="50000"/>
            </a:srgb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3366CC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grpSp>
        <p:nvGrpSpPr>
          <p:cNvPr id="873476" name="Group 4100"/>
          <p:cNvGrpSpPr>
            <a:grpSpLocks/>
          </p:cNvGrpSpPr>
          <p:nvPr/>
        </p:nvGrpSpPr>
        <p:grpSpPr bwMode="auto">
          <a:xfrm>
            <a:off x="1319213" y="2659063"/>
            <a:ext cx="2795587" cy="534987"/>
            <a:chOff x="831" y="1675"/>
            <a:chExt cx="3230" cy="337"/>
          </a:xfrm>
        </p:grpSpPr>
        <p:sp>
          <p:nvSpPr>
            <p:cNvPr id="873477" name="AutoShape 4101"/>
            <p:cNvSpPr>
              <a:spLocks noChangeArrowheads="1"/>
            </p:cNvSpPr>
            <p:nvPr/>
          </p:nvSpPr>
          <p:spPr bwMode="auto">
            <a:xfrm>
              <a:off x="831" y="1675"/>
              <a:ext cx="3086" cy="337"/>
            </a:xfrm>
            <a:prstGeom prst="roundRect">
              <a:avLst>
                <a:gd name="adj" fmla="val 16667"/>
              </a:avLst>
            </a:prstGeom>
            <a:solidFill>
              <a:srgbClr val="3366CC">
                <a:alpha val="50000"/>
              </a:srgbClr>
            </a:solidFill>
            <a:ln w="38100">
              <a:solidFill>
                <a:srgbClr val="3366CC">
                  <a:alpha val="50000"/>
                </a:srgbClr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873478" name="Rectangle 4102"/>
            <p:cNvSpPr>
              <a:spLocks noChangeArrowheads="1"/>
            </p:cNvSpPr>
            <p:nvPr/>
          </p:nvSpPr>
          <p:spPr bwMode="auto">
            <a:xfrm>
              <a:off x="872" y="1690"/>
              <a:ext cx="3189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B">
                  <a:sym typeface="Wingdings" pitchFamily="2" charset="2"/>
                </a:rPr>
                <a:t>R. Buya, ed.</a:t>
              </a:r>
            </a:p>
          </p:txBody>
        </p:sp>
      </p:grpSp>
      <p:sp>
        <p:nvSpPr>
          <p:cNvPr id="873479" name="Rectangle 4103"/>
          <p:cNvSpPr>
            <a:spLocks noChangeArrowheads="1"/>
          </p:cNvSpPr>
          <p:nvPr/>
        </p:nvSpPr>
        <p:spPr bwMode="auto">
          <a:xfrm>
            <a:off x="1524000" y="3413125"/>
            <a:ext cx="50260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3000">
                <a:sym typeface="Wingdings" pitchFamily="2" charset="2"/>
              </a:rPr>
              <a:t>High performance Cluster Computing</a:t>
            </a:r>
          </a:p>
        </p:txBody>
      </p:sp>
      <p:grpSp>
        <p:nvGrpSpPr>
          <p:cNvPr id="873484" name="Group 4108"/>
          <p:cNvGrpSpPr>
            <a:grpSpLocks/>
          </p:cNvGrpSpPr>
          <p:nvPr/>
        </p:nvGrpSpPr>
        <p:grpSpPr bwMode="auto">
          <a:xfrm>
            <a:off x="1447800" y="4700588"/>
            <a:ext cx="7059613" cy="557212"/>
            <a:chOff x="977" y="2961"/>
            <a:chExt cx="4447" cy="351"/>
          </a:xfrm>
        </p:grpSpPr>
        <p:sp>
          <p:nvSpPr>
            <p:cNvPr id="873481" name="AutoShape 4105"/>
            <p:cNvSpPr>
              <a:spLocks noChangeArrowheads="1"/>
            </p:cNvSpPr>
            <p:nvPr/>
          </p:nvSpPr>
          <p:spPr bwMode="auto">
            <a:xfrm>
              <a:off x="977" y="2961"/>
              <a:ext cx="4447" cy="351"/>
            </a:xfrm>
            <a:prstGeom prst="roundRect">
              <a:avLst>
                <a:gd name="adj" fmla="val 16667"/>
              </a:avLst>
            </a:prstGeom>
            <a:solidFill>
              <a:srgbClr val="3366CC">
                <a:alpha val="50000"/>
              </a:srgbClr>
            </a:solidFill>
            <a:ln w="38100">
              <a:solidFill>
                <a:srgbClr val="3366CC">
                  <a:alpha val="50000"/>
                </a:srgbClr>
              </a:solidFill>
              <a:round/>
              <a:headEnd/>
              <a:tailEnd/>
            </a:ln>
            <a:effectLst>
              <a:outerShdw dist="35921" dir="2700000" algn="ctr" rotWithShape="0">
                <a:srgbClr val="000066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873482" name="Rectangle 4106"/>
            <p:cNvSpPr>
              <a:spLocks noChangeArrowheads="1"/>
            </p:cNvSpPr>
            <p:nvPr/>
          </p:nvSpPr>
          <p:spPr bwMode="auto">
            <a:xfrm>
              <a:off x="1030" y="2974"/>
              <a:ext cx="4341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GB">
                  <a:sym typeface="Wingdings" pitchFamily="2" charset="2"/>
                </a:rPr>
                <a:t>Vol. 1 e Vol. 2 Prentice Hall, 1998</a:t>
              </a:r>
            </a:p>
          </p:txBody>
        </p:sp>
      </p:grpSp>
      <p:sp>
        <p:nvSpPr>
          <p:cNvPr id="873483" name="Text Box 4107"/>
          <p:cNvSpPr txBox="1">
            <a:spLocks noChangeArrowheads="1"/>
          </p:cNvSpPr>
          <p:nvPr/>
        </p:nvSpPr>
        <p:spPr bwMode="auto">
          <a:xfrm>
            <a:off x="1536700" y="1073150"/>
            <a:ext cx="68834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4200">
                <a:solidFill>
                  <a:srgbClr val="FFCC00"/>
                </a:solidFill>
                <a:cs typeface="Times New Roman" charset="0"/>
              </a:rPr>
              <a:t>Bibliografia del corso</a:t>
            </a:r>
            <a:endParaRPr lang="it-IT" altLang="it-IT" sz="4200">
              <a:solidFill>
                <a:srgbClr val="FFCC00"/>
              </a:solidFill>
              <a:cs typeface="Times New Roman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87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7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73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3475" grpId="0" animBg="1"/>
      <p:bldP spid="87347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830" name="Picture 1030" descr="C:\Documents and Settings\CavaliereM\Desktop\Lez01slide\grattacieli_sli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3650" y="912813"/>
            <a:ext cx="7424738" cy="5021262"/>
          </a:xfrm>
          <a:prstGeom prst="rect">
            <a:avLst/>
          </a:prstGeom>
          <a:noFill/>
        </p:spPr>
      </p:pic>
      <p:sp>
        <p:nvSpPr>
          <p:cNvPr id="589827" name="AutoShape 1027"/>
          <p:cNvSpPr>
            <a:spLocks noChangeArrowheads="1"/>
          </p:cNvSpPr>
          <p:nvPr/>
        </p:nvSpPr>
        <p:spPr bwMode="auto">
          <a:xfrm>
            <a:off x="1949450" y="1981200"/>
            <a:ext cx="6051550" cy="2882900"/>
          </a:xfrm>
          <a:prstGeom prst="roundRect">
            <a:avLst>
              <a:gd name="adj" fmla="val 16667"/>
            </a:avLst>
          </a:prstGeom>
          <a:solidFill>
            <a:srgbClr val="000066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589828" name="Text Box 1028"/>
          <p:cNvSpPr txBox="1">
            <a:spLocks noChangeArrowheads="1"/>
          </p:cNvSpPr>
          <p:nvPr/>
        </p:nvSpPr>
        <p:spPr bwMode="auto">
          <a:xfrm>
            <a:off x="1789113" y="2198688"/>
            <a:ext cx="63722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4400">
                <a:solidFill>
                  <a:srgbClr val="FFCC00"/>
                </a:solidFill>
              </a:rPr>
              <a:t>INTRODUZIONE ALLE ARCHITETTURE PARALLELE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89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89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27" grpId="0" animBg="1"/>
      <p:bldP spid="58982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20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66"/>
              </a:clrFrom>
              <a:clrTo>
                <a:srgbClr val="0000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13150" y="879475"/>
            <a:ext cx="507047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2099" name="Text Box 3"/>
          <p:cNvSpPr txBox="1">
            <a:spLocks noChangeArrowheads="1"/>
          </p:cNvSpPr>
          <p:nvPr/>
        </p:nvSpPr>
        <p:spPr bwMode="auto">
          <a:xfrm>
            <a:off x="828675" y="1089025"/>
            <a:ext cx="831532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4200">
                <a:solidFill>
                  <a:srgbClr val="FFCC00"/>
                </a:solidFill>
                <a:cs typeface="Times New Roman" charset="0"/>
              </a:rPr>
              <a:t>Argomenti della lezione</a:t>
            </a:r>
            <a:endParaRPr lang="it-IT" altLang="it-IT" sz="4200">
              <a:solidFill>
                <a:srgbClr val="FFCC00"/>
              </a:solidFill>
              <a:cs typeface="Times New Roman" charset="0"/>
            </a:endParaRPr>
          </a:p>
        </p:txBody>
      </p:sp>
      <p:sp>
        <p:nvSpPr>
          <p:cNvPr id="772100" name="Text Box 4"/>
          <p:cNvSpPr txBox="1">
            <a:spLocks noChangeArrowheads="1"/>
          </p:cNvSpPr>
          <p:nvPr/>
        </p:nvSpPr>
        <p:spPr bwMode="auto">
          <a:xfrm>
            <a:off x="2143125" y="3967163"/>
            <a:ext cx="58753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573088" indent="-573088">
              <a:lnSpc>
                <a:spcPct val="90000"/>
              </a:lnSpc>
              <a:buClr>
                <a:srgbClr val="99CC00"/>
              </a:buClr>
              <a:buFont typeface="Wingdings" pitchFamily="2" charset="2"/>
              <a:buChar char="à"/>
            </a:pPr>
            <a:r>
              <a:rPr lang="it-IT">
                <a:cs typeface="Arial" charset="0"/>
              </a:rPr>
              <a:t>Classificazione di Enslow</a:t>
            </a:r>
            <a:endParaRPr lang="en-US">
              <a:cs typeface="Arial" charset="0"/>
            </a:endParaRPr>
          </a:p>
        </p:txBody>
      </p:sp>
      <p:sp>
        <p:nvSpPr>
          <p:cNvPr id="772101" name="Text Box 5"/>
          <p:cNvSpPr txBox="1">
            <a:spLocks noChangeArrowheads="1"/>
          </p:cNvSpPr>
          <p:nvPr/>
        </p:nvSpPr>
        <p:spPr bwMode="auto">
          <a:xfrm>
            <a:off x="2143125" y="4605338"/>
            <a:ext cx="5737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573088" indent="-573088">
              <a:lnSpc>
                <a:spcPct val="90000"/>
              </a:lnSpc>
              <a:buClr>
                <a:srgbClr val="99CC00"/>
              </a:buClr>
              <a:buFont typeface="Wingdings" pitchFamily="2" charset="2"/>
              <a:buChar char="à"/>
            </a:pPr>
            <a:r>
              <a:rPr lang="it-IT">
                <a:cs typeface="Arial" charset="0"/>
              </a:rPr>
              <a:t>Classificazione di Flynn</a:t>
            </a:r>
          </a:p>
        </p:txBody>
      </p:sp>
      <p:sp>
        <p:nvSpPr>
          <p:cNvPr id="772105" name="Text Box 9"/>
          <p:cNvSpPr txBox="1">
            <a:spLocks noChangeArrowheads="1"/>
          </p:cNvSpPr>
          <p:nvPr/>
        </p:nvSpPr>
        <p:spPr bwMode="auto">
          <a:xfrm>
            <a:off x="1601788" y="2686050"/>
            <a:ext cx="670401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573088" indent="-573088">
              <a:lnSpc>
                <a:spcPct val="90000"/>
              </a:lnSpc>
              <a:buClr>
                <a:srgbClr val="99CC00"/>
              </a:buClr>
              <a:buFont typeface="Wingdings" pitchFamily="2" charset="2"/>
              <a:buChar char="è"/>
            </a:pPr>
            <a:r>
              <a:rPr lang="en-US" altLang="it-IT" sz="3200"/>
              <a:t>Architettura parallele</a:t>
            </a:r>
            <a:endParaRPr lang="it-IT" altLang="it-IT" sz="3200"/>
          </a:p>
        </p:txBody>
      </p:sp>
      <p:sp>
        <p:nvSpPr>
          <p:cNvPr id="772108" name="Text Box 12"/>
          <p:cNvSpPr txBox="1">
            <a:spLocks noChangeArrowheads="1"/>
          </p:cNvSpPr>
          <p:nvPr/>
        </p:nvSpPr>
        <p:spPr bwMode="auto">
          <a:xfrm>
            <a:off x="1601788" y="3344863"/>
            <a:ext cx="670401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573088" indent="-573088">
              <a:lnSpc>
                <a:spcPct val="90000"/>
              </a:lnSpc>
              <a:buClr>
                <a:srgbClr val="99CC00"/>
              </a:buClr>
              <a:buFont typeface="Wingdings" pitchFamily="2" charset="2"/>
              <a:buChar char="è"/>
            </a:pPr>
            <a:r>
              <a:rPr lang="it-IT" sz="3200"/>
              <a:t>Classificazione</a:t>
            </a:r>
            <a:endParaRPr lang="it-IT" altLang="it-IT" sz="32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7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7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7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2099" grpId="0" autoUpdateAnimBg="0"/>
      <p:bldP spid="772100" grpId="0" autoUpdateAnimBg="0"/>
      <p:bldP spid="772101" grpId="0" autoUpdateAnimBg="0"/>
      <p:bldP spid="772105" grpId="0" autoUpdateAnimBg="0"/>
      <p:bldP spid="77210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3125" name="Picture 5" descr="C:\Documents and Settings\CavaliereM\Desktop\Lez01slide\corsia_garege_sli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3650" y="912813"/>
            <a:ext cx="7424738" cy="5021262"/>
          </a:xfrm>
          <a:prstGeom prst="rect">
            <a:avLst/>
          </a:prstGeom>
          <a:noFill/>
        </p:spPr>
      </p:pic>
      <p:sp>
        <p:nvSpPr>
          <p:cNvPr id="773123" name="AutoShape 3"/>
          <p:cNvSpPr>
            <a:spLocks noChangeArrowheads="1"/>
          </p:cNvSpPr>
          <p:nvPr/>
        </p:nvSpPr>
        <p:spPr bwMode="auto">
          <a:xfrm>
            <a:off x="2722563" y="2743200"/>
            <a:ext cx="4505325" cy="1703388"/>
          </a:xfrm>
          <a:prstGeom prst="roundRect">
            <a:avLst>
              <a:gd name="adj" fmla="val 16667"/>
            </a:avLst>
          </a:prstGeom>
          <a:solidFill>
            <a:srgbClr val="000066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773124" name="Text Box 4"/>
          <p:cNvSpPr txBox="1">
            <a:spLocks noChangeArrowheads="1"/>
          </p:cNvSpPr>
          <p:nvPr/>
        </p:nvSpPr>
        <p:spPr bwMode="auto">
          <a:xfrm>
            <a:off x="2735263" y="2924175"/>
            <a:ext cx="4479925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4400">
                <a:solidFill>
                  <a:srgbClr val="FFCC00"/>
                </a:solidFill>
                <a:cs typeface="Arial" charset="0"/>
              </a:rPr>
              <a:t>Architetture parallele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7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7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3123" grpId="0" animBg="1"/>
      <p:bldP spid="77312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AutoShape 1026"/>
          <p:cNvSpPr>
            <a:spLocks noChangeArrowheads="1"/>
          </p:cNvSpPr>
          <p:nvPr/>
        </p:nvSpPr>
        <p:spPr bwMode="auto">
          <a:xfrm>
            <a:off x="3479800" y="2205038"/>
            <a:ext cx="2997200" cy="669925"/>
          </a:xfrm>
          <a:prstGeom prst="roundRect">
            <a:avLst>
              <a:gd name="adj" fmla="val 9583"/>
            </a:avLst>
          </a:prstGeom>
          <a:solidFill>
            <a:srgbClr val="003399">
              <a:alpha val="50000"/>
            </a:srgbClr>
          </a:solidFill>
          <a:ln w="38100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81669" name="Rectangle 1029"/>
          <p:cNvSpPr>
            <a:spLocks noChangeArrowheads="1"/>
          </p:cNvSpPr>
          <p:nvPr/>
        </p:nvSpPr>
        <p:spPr bwMode="auto">
          <a:xfrm>
            <a:off x="3660775" y="2257425"/>
            <a:ext cx="26320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buClr>
                <a:srgbClr val="33CCFF"/>
              </a:buClr>
              <a:buFont typeface="Wingdings" pitchFamily="2" charset="2"/>
              <a:buNone/>
            </a:pPr>
            <a:r>
              <a:rPr lang="it-IT" sz="3000">
                <a:solidFill>
                  <a:srgbClr val="99CC00"/>
                </a:solidFill>
                <a:cs typeface="Arial" charset="0"/>
              </a:rPr>
              <a:t>Motivazioni</a:t>
            </a:r>
          </a:p>
        </p:txBody>
      </p:sp>
      <p:sp>
        <p:nvSpPr>
          <p:cNvPr id="881670" name="AutoShape 1030"/>
          <p:cNvSpPr>
            <a:spLocks noChangeArrowheads="1"/>
          </p:cNvSpPr>
          <p:nvPr/>
        </p:nvSpPr>
        <p:spPr bwMode="auto">
          <a:xfrm>
            <a:off x="1874838" y="1057275"/>
            <a:ext cx="6197600" cy="792163"/>
          </a:xfrm>
          <a:prstGeom prst="roundRect">
            <a:avLst>
              <a:gd name="adj" fmla="val 16667"/>
            </a:avLst>
          </a:prstGeom>
          <a:solidFill>
            <a:srgbClr val="000066">
              <a:alpha val="50000"/>
            </a:srgb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000066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81671" name="Text Box 1031"/>
          <p:cNvSpPr txBox="1">
            <a:spLocks noChangeArrowheads="1"/>
          </p:cNvSpPr>
          <p:nvPr/>
        </p:nvSpPr>
        <p:spPr bwMode="auto">
          <a:xfrm>
            <a:off x="1252538" y="1154113"/>
            <a:ext cx="7442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3600">
                <a:solidFill>
                  <a:srgbClr val="FFCC00"/>
                </a:solidFill>
                <a:cs typeface="Arial" charset="0"/>
              </a:rPr>
              <a:t>Architetture parallele</a:t>
            </a:r>
          </a:p>
        </p:txBody>
      </p:sp>
      <p:sp>
        <p:nvSpPr>
          <p:cNvPr id="881672" name="AutoShape 1032"/>
          <p:cNvSpPr>
            <a:spLocks noChangeArrowheads="1"/>
          </p:cNvSpPr>
          <p:nvPr/>
        </p:nvSpPr>
        <p:spPr bwMode="auto">
          <a:xfrm>
            <a:off x="1266825" y="3074988"/>
            <a:ext cx="7419975" cy="979487"/>
          </a:xfrm>
          <a:prstGeom prst="roundRect">
            <a:avLst>
              <a:gd name="adj" fmla="val 9583"/>
            </a:avLst>
          </a:prstGeom>
          <a:solidFill>
            <a:srgbClr val="3366CC">
              <a:alpha val="50000"/>
            </a:srgbClr>
          </a:solidFill>
          <a:ln w="38100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81673" name="Rectangle 1033"/>
          <p:cNvSpPr>
            <a:spLocks noChangeArrowheads="1"/>
          </p:cNvSpPr>
          <p:nvPr/>
        </p:nvSpPr>
        <p:spPr bwMode="auto">
          <a:xfrm>
            <a:off x="1330325" y="3090863"/>
            <a:ext cx="72961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buClr>
                <a:srgbClr val="33CCFF"/>
              </a:buClr>
              <a:buFont typeface="Wingdings" pitchFamily="2" charset="2"/>
              <a:buNone/>
            </a:pPr>
            <a:r>
              <a:rPr lang="it-IT" sz="2600">
                <a:cs typeface="Arial" charset="0"/>
              </a:rPr>
              <a:t>Molti problemi significativi hanno</a:t>
            </a:r>
          </a:p>
          <a:p>
            <a:pPr algn="ctr">
              <a:buClr>
                <a:srgbClr val="33CCFF"/>
              </a:buClr>
              <a:buFont typeface="Wingdings" pitchFamily="2" charset="2"/>
              <a:buNone/>
            </a:pPr>
            <a:r>
              <a:rPr lang="it-IT" sz="2600">
                <a:cs typeface="Arial" charset="0"/>
              </a:rPr>
              <a:t>necessità di potenze di calcolo elevate</a:t>
            </a:r>
          </a:p>
        </p:txBody>
      </p:sp>
      <p:sp>
        <p:nvSpPr>
          <p:cNvPr id="881676" name="AutoShape 1036"/>
          <p:cNvSpPr>
            <a:spLocks noChangeArrowheads="1"/>
          </p:cNvSpPr>
          <p:nvPr/>
        </p:nvSpPr>
        <p:spPr bwMode="auto">
          <a:xfrm>
            <a:off x="1727200" y="4205288"/>
            <a:ext cx="6502400" cy="1370012"/>
          </a:xfrm>
          <a:prstGeom prst="roundRect">
            <a:avLst>
              <a:gd name="adj" fmla="val 9583"/>
            </a:avLst>
          </a:prstGeom>
          <a:solidFill>
            <a:srgbClr val="3366CC">
              <a:alpha val="50000"/>
            </a:srgbClr>
          </a:solidFill>
          <a:ln w="38100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81677" name="Rectangle 1037"/>
          <p:cNvSpPr>
            <a:spLocks noChangeArrowheads="1"/>
          </p:cNvSpPr>
          <p:nvPr/>
        </p:nvSpPr>
        <p:spPr bwMode="auto">
          <a:xfrm>
            <a:off x="1803400" y="4221163"/>
            <a:ext cx="63500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buClr>
                <a:srgbClr val="33CCFF"/>
              </a:buClr>
              <a:buFont typeface="Wingdings" pitchFamily="2" charset="2"/>
              <a:buNone/>
            </a:pPr>
            <a:r>
              <a:rPr lang="it-IT" sz="2600">
                <a:cs typeface="Arial" charset="0"/>
              </a:rPr>
              <a:t>La potenza di calcolo</a:t>
            </a:r>
          </a:p>
          <a:p>
            <a:pPr algn="ctr">
              <a:buClr>
                <a:srgbClr val="33CCFF"/>
              </a:buClr>
              <a:buFont typeface="Wingdings" pitchFamily="2" charset="2"/>
              <a:buNone/>
            </a:pPr>
            <a:r>
              <a:rPr lang="it-IT" sz="2600">
                <a:cs typeface="Arial" charset="0"/>
              </a:rPr>
              <a:t>non può crescere esclusivamente</a:t>
            </a:r>
          </a:p>
          <a:p>
            <a:pPr algn="ctr">
              <a:buClr>
                <a:srgbClr val="33CCFF"/>
              </a:buClr>
              <a:buFont typeface="Wingdings" pitchFamily="2" charset="2"/>
              <a:buNone/>
            </a:pPr>
            <a:r>
              <a:rPr lang="it-IT" sz="2600">
                <a:cs typeface="Arial" charset="0"/>
              </a:rPr>
              <a:t>per il miglioramento tecnologico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8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8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88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8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88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81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881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81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666" grpId="0" animBg="1"/>
      <p:bldP spid="881669" grpId="0" autoUpdateAnimBg="0"/>
      <p:bldP spid="881670" grpId="0" animBg="1"/>
      <p:bldP spid="881671" grpId="0" autoUpdateAnimBg="0"/>
      <p:bldP spid="881672" grpId="0" animBg="1"/>
      <p:bldP spid="881673" grpId="0" autoUpdateAnimBg="0"/>
      <p:bldP spid="881676" grpId="0" animBg="1"/>
      <p:bldP spid="881677" grpId="0" autoUpdateAnimBg="0"/>
    </p:bldLst>
  </p:timing>
</p:sld>
</file>

<file path=ppt/theme/theme1.xml><?xml version="1.0" encoding="utf-8"?>
<a:theme xmlns:a="http://schemas.openxmlformats.org/drawingml/2006/main" name="LezioneJava1">
  <a:themeElements>
    <a:clrScheme name="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DDDDDD"/>
      </a:accent1>
      <a:accent2>
        <a:srgbClr val="FFFFFF"/>
      </a:accent2>
      <a:accent3>
        <a:srgbClr val="FFFFFF"/>
      </a:accent3>
      <a:accent4>
        <a:srgbClr val="000000"/>
      </a:accent4>
      <a:accent5>
        <a:srgbClr val="EBEBEB"/>
      </a:accent5>
      <a:accent6>
        <a:srgbClr val="E7E7E7"/>
      </a:accent6>
      <a:hlink>
        <a:srgbClr val="FFFFFF"/>
      </a:hlink>
      <a:folHlink>
        <a:srgbClr val="FFFFFF"/>
      </a:folHlink>
    </a:clrScheme>
    <a:fontScheme name="LezioneJava1">
      <a:majorFont>
        <a:latin typeface="Verdana"/>
        <a:ea typeface=""/>
        <a:cs typeface=""/>
      </a:majorFont>
      <a:minorFont>
        <a:latin typeface="Verdana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zioneJava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Java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eJava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Java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Java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Java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Java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Java1 8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DDDDDD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F:\java\LezioneJava1.ppt</Template>
  <TotalTime>9597</TotalTime>
  <Words>646</Words>
  <Application>Microsoft Office PowerPoint</Application>
  <PresentationFormat>Presentazione su schermo (4:3)</PresentationFormat>
  <Paragraphs>239</Paragraphs>
  <Slides>33</Slides>
  <Notes>33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40" baseType="lpstr">
      <vt:lpstr>Times New Roman</vt:lpstr>
      <vt:lpstr>Verdana</vt:lpstr>
      <vt:lpstr>Times</vt:lpstr>
      <vt:lpstr>Wingdings</vt:lpstr>
      <vt:lpstr>Helvetica</vt:lpstr>
      <vt:lpstr>Arial</vt:lpstr>
      <vt:lpstr>LezioneJava1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</vt:vector>
  </TitlesOfParts>
  <Company>MIA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xxx</dc:creator>
  <cp:lastModifiedBy>Gianni Conte</cp:lastModifiedBy>
  <cp:revision>1106</cp:revision>
  <dcterms:created xsi:type="dcterms:W3CDTF">2004-02-16T11:12:58Z</dcterms:created>
  <dcterms:modified xsi:type="dcterms:W3CDTF">2009-12-09T12:13:50Z</dcterms:modified>
</cp:coreProperties>
</file>